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68"/>
  </p:notesMasterIdLst>
  <p:sldIdLst>
    <p:sldId id="256" r:id="rId2"/>
    <p:sldId id="259" r:id="rId3"/>
    <p:sldId id="260" r:id="rId4"/>
    <p:sldId id="261" r:id="rId5"/>
    <p:sldId id="262" r:id="rId6"/>
    <p:sldId id="263" r:id="rId7"/>
    <p:sldId id="266" r:id="rId8"/>
    <p:sldId id="267" r:id="rId9"/>
    <p:sldId id="268" r:id="rId10"/>
    <p:sldId id="270" r:id="rId11"/>
    <p:sldId id="269" r:id="rId12"/>
    <p:sldId id="271" r:id="rId13"/>
    <p:sldId id="272" r:id="rId14"/>
    <p:sldId id="273" r:id="rId15"/>
    <p:sldId id="274" r:id="rId16"/>
    <p:sldId id="300" r:id="rId17"/>
    <p:sldId id="301" r:id="rId18"/>
    <p:sldId id="302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6" r:id="rId30"/>
    <p:sldId id="285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257" r:id="rId45"/>
    <p:sldId id="258" r:id="rId46"/>
    <p:sldId id="303" r:id="rId47"/>
    <p:sldId id="304" r:id="rId48"/>
    <p:sldId id="305" r:id="rId49"/>
    <p:sldId id="306" r:id="rId50"/>
    <p:sldId id="307" r:id="rId51"/>
    <p:sldId id="265" r:id="rId52"/>
    <p:sldId id="308" r:id="rId53"/>
    <p:sldId id="309" r:id="rId54"/>
    <p:sldId id="310" r:id="rId55"/>
    <p:sldId id="264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4818"/>
  </p:normalViewPr>
  <p:slideViewPr>
    <p:cSldViewPr snapToGrid="0" snapToObjects="1">
      <p:cViewPr varScale="1">
        <p:scale>
          <a:sx n="138" d="100"/>
          <a:sy n="138" d="100"/>
        </p:scale>
        <p:origin x="1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2.png>
</file>

<file path=ppt/media/image61.png>
</file>

<file path=ppt/media/image87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D0EBAB-1E02-A541-8DEB-FD7C9F91B9D4}" type="datetimeFigureOut">
              <a:rPr lang="en-US" smtClean="0"/>
              <a:t>8/26/18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20D93-F86B-1648-A1C1-C78FB7ED96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47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1D200-ED1B-634F-A059-BC8FA5AE376A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42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E5304-4154-D24F-842D-0A55E01A9CFC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06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FAEA0-2E7D-8145-82D8-5603D5A6715C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79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9661A-804F-3B4C-B9E2-A7190A6E7FC8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45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CF2F7-541A-E74C-949D-D66E9BEEF81F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708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71734-FD6D-AF4D-AAB8-FC6BB0FB1CAD}" type="datetime1">
              <a:rPr lang="en-US" smtClean="0"/>
              <a:t>8/26/18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41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8FF85-58CF-684A-88FB-2A95ABE56185}" type="datetime1">
              <a:rPr lang="en-US" smtClean="0"/>
              <a:t>8/26/18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80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E3A9F-2549-A34C-B9A8-CF826ED7DC9A}" type="datetime1">
              <a:rPr lang="en-US" smtClean="0"/>
              <a:t>8/26/18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011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1CD24-DE10-DC46-8E55-954648BBB0DD}" type="datetime1">
              <a:rPr lang="en-US" smtClean="0"/>
              <a:t>8/26/18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574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D206D-A87C-584D-B126-775E5168C34F}" type="datetime1">
              <a:rPr lang="en-US" smtClean="0"/>
              <a:t>8/26/18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712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86596-5ABF-394B-807B-14173199023F}" type="datetime1">
              <a:rPr lang="en-US" smtClean="0"/>
              <a:t>8/26/18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708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51279-44CB-CF44-A4B8-F95F942819C8}" type="datetime1">
              <a:rPr lang="en-US" smtClean="0"/>
              <a:t>8/26/18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7DE85-7C4C-C946-8A00-A7248C8E4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6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13" Type="http://schemas.openxmlformats.org/officeDocument/2006/relationships/image" Target="../media/image27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12" Type="http://schemas.openxmlformats.org/officeDocument/2006/relationships/image" Target="../media/image26.emf"/><Relationship Id="rId2" Type="http://schemas.openxmlformats.org/officeDocument/2006/relationships/image" Target="../media/image16.emf"/><Relationship Id="rId16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11" Type="http://schemas.openxmlformats.org/officeDocument/2006/relationships/image" Target="../media/image25.emf"/><Relationship Id="rId5" Type="http://schemas.openxmlformats.org/officeDocument/2006/relationships/image" Target="../media/image19.emf"/><Relationship Id="rId15" Type="http://schemas.openxmlformats.org/officeDocument/2006/relationships/image" Target="../media/image29.emf"/><Relationship Id="rId10" Type="http://schemas.openxmlformats.org/officeDocument/2006/relationships/image" Target="../media/image24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Relationship Id="rId14" Type="http://schemas.openxmlformats.org/officeDocument/2006/relationships/image" Target="../media/image28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3" Type="http://schemas.openxmlformats.org/officeDocument/2006/relationships/image" Target="../media/image33.emf"/><Relationship Id="rId7" Type="http://schemas.openxmlformats.org/officeDocument/2006/relationships/image" Target="../media/image37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10" Type="http://schemas.openxmlformats.org/officeDocument/2006/relationships/image" Target="../media/image40.emf"/><Relationship Id="rId4" Type="http://schemas.openxmlformats.org/officeDocument/2006/relationships/image" Target="../media/image34.emf"/><Relationship Id="rId9" Type="http://schemas.openxmlformats.org/officeDocument/2006/relationships/image" Target="../media/image39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3" Type="http://schemas.openxmlformats.org/officeDocument/2006/relationships/image" Target="../media/image42.emf"/><Relationship Id="rId7" Type="http://schemas.openxmlformats.org/officeDocument/2006/relationships/image" Target="../media/image46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emf"/><Relationship Id="rId5" Type="http://schemas.openxmlformats.org/officeDocument/2006/relationships/image" Target="../media/image44.emf"/><Relationship Id="rId4" Type="http://schemas.openxmlformats.org/officeDocument/2006/relationships/image" Target="../media/image43.emf"/><Relationship Id="rId9" Type="http://schemas.openxmlformats.org/officeDocument/2006/relationships/image" Target="../media/image48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image" Target="../media/image43.emf"/><Relationship Id="rId7" Type="http://schemas.openxmlformats.org/officeDocument/2006/relationships/image" Target="../media/image50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9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emf"/><Relationship Id="rId13" Type="http://schemas.openxmlformats.org/officeDocument/2006/relationships/image" Target="../media/image61.png"/><Relationship Id="rId3" Type="http://schemas.openxmlformats.org/officeDocument/2006/relationships/image" Target="../media/image54.emf"/><Relationship Id="rId7" Type="http://schemas.openxmlformats.org/officeDocument/2006/relationships/image" Target="../media/image58.emf"/><Relationship Id="rId12" Type="http://schemas.openxmlformats.org/officeDocument/2006/relationships/image" Target="../media/image60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emf"/><Relationship Id="rId11" Type="http://schemas.openxmlformats.org/officeDocument/2006/relationships/image" Target="../media/image15.emf"/><Relationship Id="rId5" Type="http://schemas.openxmlformats.org/officeDocument/2006/relationships/image" Target="../media/image56.emf"/><Relationship Id="rId10" Type="http://schemas.openxmlformats.org/officeDocument/2006/relationships/image" Target="../media/image20.emf"/><Relationship Id="rId4" Type="http://schemas.openxmlformats.org/officeDocument/2006/relationships/image" Target="../media/image55.emf"/><Relationship Id="rId9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13" Type="http://schemas.openxmlformats.org/officeDocument/2006/relationships/image" Target="../media/image69.emf"/><Relationship Id="rId3" Type="http://schemas.openxmlformats.org/officeDocument/2006/relationships/image" Target="../media/image57.emf"/><Relationship Id="rId7" Type="http://schemas.openxmlformats.org/officeDocument/2006/relationships/image" Target="../media/image63.emf"/><Relationship Id="rId12" Type="http://schemas.openxmlformats.org/officeDocument/2006/relationships/image" Target="../media/image68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emf"/><Relationship Id="rId11" Type="http://schemas.openxmlformats.org/officeDocument/2006/relationships/image" Target="../media/image67.emf"/><Relationship Id="rId5" Type="http://schemas.openxmlformats.org/officeDocument/2006/relationships/image" Target="../media/image15.emf"/><Relationship Id="rId10" Type="http://schemas.openxmlformats.org/officeDocument/2006/relationships/image" Target="../media/image66.emf"/><Relationship Id="rId4" Type="http://schemas.openxmlformats.org/officeDocument/2006/relationships/image" Target="../media/image17.emf"/><Relationship Id="rId9" Type="http://schemas.openxmlformats.org/officeDocument/2006/relationships/image" Target="../media/image65.emf"/><Relationship Id="rId14" Type="http://schemas.openxmlformats.org/officeDocument/2006/relationships/image" Target="../media/image7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7" Type="http://schemas.openxmlformats.org/officeDocument/2006/relationships/image" Target="../media/image7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4" Type="http://schemas.openxmlformats.org/officeDocument/2006/relationships/image" Target="../media/image7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7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Relationship Id="rId9" Type="http://schemas.openxmlformats.org/officeDocument/2006/relationships/image" Target="../media/image7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emf"/><Relationship Id="rId3" Type="http://schemas.openxmlformats.org/officeDocument/2006/relationships/image" Target="../media/image80.emf"/><Relationship Id="rId7" Type="http://schemas.openxmlformats.org/officeDocument/2006/relationships/image" Target="../media/image84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emf"/><Relationship Id="rId5" Type="http://schemas.openxmlformats.org/officeDocument/2006/relationships/image" Target="../media/image82.emf"/><Relationship Id="rId4" Type="http://schemas.openxmlformats.org/officeDocument/2006/relationships/image" Target="../media/image81.emf"/><Relationship Id="rId9" Type="http://schemas.openxmlformats.org/officeDocument/2006/relationships/image" Target="../media/image8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7.png"/><Relationship Id="rId4" Type="http://schemas.openxmlformats.org/officeDocument/2006/relationships/image" Target="../media/image8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emf"/><Relationship Id="rId5" Type="http://schemas.openxmlformats.org/officeDocument/2006/relationships/image" Target="../media/image88.emf"/><Relationship Id="rId4" Type="http://schemas.openxmlformats.org/officeDocument/2006/relationships/image" Target="../media/image8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0.png"/><Relationship Id="rId4" Type="http://schemas.openxmlformats.org/officeDocument/2006/relationships/image" Target="../media/image81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2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9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image" Target="../media/image9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image" Target="../media/image103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image" Target="../media/image10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5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2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114.emf"/><Relationship Id="rId7" Type="http://schemas.openxmlformats.org/officeDocument/2006/relationships/image" Target="../media/image68.emf"/><Relationship Id="rId2" Type="http://schemas.openxmlformats.org/officeDocument/2006/relationships/image" Target="../media/image1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emf"/><Relationship Id="rId5" Type="http://schemas.openxmlformats.org/officeDocument/2006/relationships/image" Target="../media/image15.emf"/><Relationship Id="rId4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image" Target="../media/image115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0.emf"/><Relationship Id="rId3" Type="http://schemas.openxmlformats.org/officeDocument/2006/relationships/image" Target="../media/image68.emf"/><Relationship Id="rId7" Type="http://schemas.openxmlformats.org/officeDocument/2006/relationships/image" Target="../media/image119.emf"/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8.emf"/><Relationship Id="rId5" Type="http://schemas.openxmlformats.org/officeDocument/2006/relationships/image" Target="../media/image117.emf"/><Relationship Id="rId10" Type="http://schemas.openxmlformats.org/officeDocument/2006/relationships/image" Target="../media/image15.emf"/><Relationship Id="rId4" Type="http://schemas.openxmlformats.org/officeDocument/2006/relationships/image" Target="../media/image69.emf"/><Relationship Id="rId9" Type="http://schemas.openxmlformats.org/officeDocument/2006/relationships/image" Target="../media/image121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23.emf"/><Relationship Id="rId7" Type="http://schemas.openxmlformats.org/officeDocument/2006/relationships/image" Target="../media/image127.emf"/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6.emf"/><Relationship Id="rId5" Type="http://schemas.openxmlformats.org/officeDocument/2006/relationships/image" Target="../media/image125.emf"/><Relationship Id="rId4" Type="http://schemas.openxmlformats.org/officeDocument/2006/relationships/image" Target="../media/image124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8.emf"/><Relationship Id="rId3" Type="http://schemas.openxmlformats.org/officeDocument/2006/relationships/image" Target="../media/image123.emf"/><Relationship Id="rId7" Type="http://schemas.openxmlformats.org/officeDocument/2006/relationships/image" Target="../media/image124.emf"/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127.emf"/><Relationship Id="rId4" Type="http://schemas.openxmlformats.org/officeDocument/2006/relationships/image" Target="../media/image126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7.emf"/><Relationship Id="rId13" Type="http://schemas.openxmlformats.org/officeDocument/2006/relationships/image" Target="../media/image120.emf"/><Relationship Id="rId3" Type="http://schemas.openxmlformats.org/officeDocument/2006/relationships/image" Target="../media/image123.emf"/><Relationship Id="rId7" Type="http://schemas.openxmlformats.org/officeDocument/2006/relationships/image" Target="../media/image69.emf"/><Relationship Id="rId12" Type="http://schemas.openxmlformats.org/officeDocument/2006/relationships/image" Target="../media/image129.emf"/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8.emf"/><Relationship Id="rId11" Type="http://schemas.openxmlformats.org/officeDocument/2006/relationships/image" Target="../media/image15.emf"/><Relationship Id="rId5" Type="http://schemas.openxmlformats.org/officeDocument/2006/relationships/image" Target="../media/image67.emf"/><Relationship Id="rId10" Type="http://schemas.openxmlformats.org/officeDocument/2006/relationships/image" Target="../media/image119.emf"/><Relationship Id="rId4" Type="http://schemas.openxmlformats.org/officeDocument/2006/relationships/image" Target="../media/image128.emf"/><Relationship Id="rId9" Type="http://schemas.openxmlformats.org/officeDocument/2006/relationships/image" Target="../media/image118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image" Target="../media/image130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image" Target="../media/image132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2" Type="http://schemas.openxmlformats.org/officeDocument/2006/relationships/image" Target="../media/image1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5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2" Type="http://schemas.openxmlformats.org/officeDocument/2006/relationships/image" Target="../media/image13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9.emf"/><Relationship Id="rId4" Type="http://schemas.openxmlformats.org/officeDocument/2006/relationships/image" Target="../media/image13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image" Target="../media/image140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image" Target="../media/image140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3.emf"/><Relationship Id="rId2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6.emf"/><Relationship Id="rId5" Type="http://schemas.openxmlformats.org/officeDocument/2006/relationships/image" Target="../media/image145.emf"/><Relationship Id="rId4" Type="http://schemas.openxmlformats.org/officeDocument/2006/relationships/image" Target="../media/image144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emf"/><Relationship Id="rId2" Type="http://schemas.openxmlformats.org/officeDocument/2006/relationships/image" Target="../media/image14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5.emf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7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BBCC4-358E-6644-8538-50C98844E6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Supervised Learning</a:t>
            </a:r>
            <a:br>
              <a:rPr lang="en-US" dirty="0"/>
            </a:br>
            <a:r>
              <a:rPr lang="en-US" sz="4900" dirty="0"/>
              <a:t>and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Text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76AFDC-418E-F64D-9DA6-1033A081FE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Kyunghyun Cho</a:t>
            </a:r>
          </a:p>
          <a:p>
            <a:r>
              <a:rPr lang="en-US" dirty="0"/>
              <a:t>New York University </a:t>
            </a:r>
          </a:p>
          <a:p>
            <a:r>
              <a:rPr lang="en-US" dirty="0"/>
              <a:t>Courant Institute (Computer Science) and Center for Data Science</a:t>
            </a:r>
          </a:p>
          <a:p>
            <a:r>
              <a:rPr lang="en-US" dirty="0"/>
              <a:t>Facebook AI Research</a:t>
            </a:r>
          </a:p>
        </p:txBody>
      </p:sp>
    </p:spTree>
    <p:extLst>
      <p:ext uri="{BB962C8B-B14F-4D97-AF65-F5344CB8AC3E}">
        <p14:creationId xmlns:p14="http://schemas.microsoft.com/office/powerpoint/2010/main" val="31765545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5656-C182-1B4A-9E89-82716F53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EDC9-A44B-7C49-9E01-D78947508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neural network? – An (arbitrary) directed acyclic graph (DAG)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Solid Circles     : parameters (to be estimated or found)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Dashed Circles     : vector inputs/outputs (given as a training example)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Squares     : compute nodes (functions, often continuous/differentiable)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BF68B-9075-294B-8308-E7BDF6B2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10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E2B9DD-E5BC-4F44-8F49-C303A111A85F}"/>
              </a:ext>
            </a:extLst>
          </p:cNvPr>
          <p:cNvSpPr/>
          <p:nvPr/>
        </p:nvSpPr>
        <p:spPr>
          <a:xfrm>
            <a:off x="2142836" y="3001818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9A6FE2-C55E-FF43-B81F-56330A595ABE}"/>
              </a:ext>
            </a:extLst>
          </p:cNvPr>
          <p:cNvSpPr/>
          <p:nvPr/>
        </p:nvSpPr>
        <p:spPr>
          <a:xfrm>
            <a:off x="2142835" y="2496300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C90BB2-DF00-674C-A68A-665A1BFA3202}"/>
              </a:ext>
            </a:extLst>
          </p:cNvPr>
          <p:cNvSpPr/>
          <p:nvPr/>
        </p:nvSpPr>
        <p:spPr>
          <a:xfrm>
            <a:off x="3010567" y="3001817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24C6A6-67B5-C94C-981E-0B29A66FB88F}"/>
              </a:ext>
            </a:extLst>
          </p:cNvPr>
          <p:cNvSpPr/>
          <p:nvPr/>
        </p:nvSpPr>
        <p:spPr>
          <a:xfrm>
            <a:off x="3460717" y="2484688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709CB-3C65-C547-B356-6F338ED9579D}"/>
              </a:ext>
            </a:extLst>
          </p:cNvPr>
          <p:cNvSpPr/>
          <p:nvPr/>
        </p:nvSpPr>
        <p:spPr>
          <a:xfrm>
            <a:off x="3761507" y="3449624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B2F77FB-AE1A-8443-AF22-EE9EB4E4C26D}"/>
              </a:ext>
            </a:extLst>
          </p:cNvPr>
          <p:cNvSpPr/>
          <p:nvPr/>
        </p:nvSpPr>
        <p:spPr>
          <a:xfrm>
            <a:off x="4415649" y="2850941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4E95608-EABC-714A-837E-47199F0D99E8}"/>
              </a:ext>
            </a:extLst>
          </p:cNvPr>
          <p:cNvSpPr/>
          <p:nvPr/>
        </p:nvSpPr>
        <p:spPr>
          <a:xfrm>
            <a:off x="6150838" y="2923359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625393-FC8A-D841-8542-0C4E67520D01}"/>
              </a:ext>
            </a:extLst>
          </p:cNvPr>
          <p:cNvSpPr/>
          <p:nvPr/>
        </p:nvSpPr>
        <p:spPr>
          <a:xfrm>
            <a:off x="5993819" y="3687257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BE32E2-2FE2-A841-8161-6003DF0A755B}"/>
              </a:ext>
            </a:extLst>
          </p:cNvPr>
          <p:cNvSpPr/>
          <p:nvPr/>
        </p:nvSpPr>
        <p:spPr>
          <a:xfrm>
            <a:off x="5370154" y="2648700"/>
            <a:ext cx="300790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3AAA4FC-16B2-184A-B0FB-EB6A0D34D3B9}"/>
              </a:ext>
            </a:extLst>
          </p:cNvPr>
          <p:cNvCxnSpPr>
            <a:stCxn id="7" idx="6"/>
            <a:endCxn id="11" idx="1"/>
          </p:cNvCxnSpPr>
          <p:nvPr/>
        </p:nvCxnSpPr>
        <p:spPr>
          <a:xfrm flipV="1">
            <a:off x="2456872" y="2635564"/>
            <a:ext cx="1003845" cy="17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E1A60D-9F82-954A-9BC0-B5E597EAC903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2456872" y="2653319"/>
            <a:ext cx="553695" cy="499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74539D13-9806-B94A-84FC-614BAC743C6A}"/>
              </a:ext>
            </a:extLst>
          </p:cNvPr>
          <p:cNvSpPr/>
          <p:nvPr/>
        </p:nvSpPr>
        <p:spPr>
          <a:xfrm>
            <a:off x="2456872" y="3594357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7BABCBF-46A2-D541-8064-441D245DD620}"/>
              </a:ext>
            </a:extLst>
          </p:cNvPr>
          <p:cNvSpPr/>
          <p:nvPr/>
        </p:nvSpPr>
        <p:spPr>
          <a:xfrm>
            <a:off x="4134122" y="2312417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BC5D515-CB90-6E44-87BE-094506EE03E3}"/>
              </a:ext>
            </a:extLst>
          </p:cNvPr>
          <p:cNvSpPr/>
          <p:nvPr/>
        </p:nvSpPr>
        <p:spPr>
          <a:xfrm>
            <a:off x="4903445" y="3280320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097D671-0267-B54A-823B-29D3BF234A33}"/>
              </a:ext>
            </a:extLst>
          </p:cNvPr>
          <p:cNvCxnSpPr>
            <a:cxnSpLocks/>
            <a:stCxn id="5" idx="6"/>
            <a:endCxn id="10" idx="1"/>
          </p:cNvCxnSpPr>
          <p:nvPr/>
        </p:nvCxnSpPr>
        <p:spPr>
          <a:xfrm flipV="1">
            <a:off x="2456873" y="3152693"/>
            <a:ext cx="553694" cy="6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C65AF73-FE30-E645-98A6-621D70197026}"/>
              </a:ext>
            </a:extLst>
          </p:cNvPr>
          <p:cNvCxnSpPr>
            <a:cxnSpLocks/>
            <a:stCxn id="22" idx="0"/>
            <a:endCxn id="10" idx="1"/>
          </p:cNvCxnSpPr>
          <p:nvPr/>
        </p:nvCxnSpPr>
        <p:spPr>
          <a:xfrm flipV="1">
            <a:off x="2613891" y="3152693"/>
            <a:ext cx="396676" cy="441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3FC7BE5-0017-1D43-AD85-911CAAE01F69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3761507" y="2635564"/>
            <a:ext cx="654142" cy="366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4BC9D6D-F126-7D4B-A1C2-E67E91C36627}"/>
              </a:ext>
            </a:extLst>
          </p:cNvPr>
          <p:cNvCxnSpPr>
            <a:cxnSpLocks/>
            <a:stCxn id="24" idx="5"/>
            <a:endCxn id="13" idx="0"/>
          </p:cNvCxnSpPr>
          <p:nvPr/>
        </p:nvCxnSpPr>
        <p:spPr>
          <a:xfrm>
            <a:off x="4402169" y="2580464"/>
            <a:ext cx="163875" cy="270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3664DF-EBED-0647-BEA8-2201F3E14610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3311357" y="3152693"/>
            <a:ext cx="450150" cy="447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E444529-FAB0-1542-8BE0-E57F516D94EF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 flipV="1">
            <a:off x="4062297" y="3001817"/>
            <a:ext cx="353352" cy="598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13A69F8-84F4-8F4F-9511-7C172026AF45}"/>
              </a:ext>
            </a:extLst>
          </p:cNvPr>
          <p:cNvCxnSpPr>
            <a:cxnSpLocks/>
            <a:stCxn id="13" idx="3"/>
            <a:endCxn id="16" idx="1"/>
          </p:cNvCxnSpPr>
          <p:nvPr/>
        </p:nvCxnSpPr>
        <p:spPr>
          <a:xfrm flipV="1">
            <a:off x="4716439" y="2799576"/>
            <a:ext cx="653715" cy="202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2CB5ACD-7F04-2944-8629-0021AA3C60E8}"/>
              </a:ext>
            </a:extLst>
          </p:cNvPr>
          <p:cNvCxnSpPr>
            <a:cxnSpLocks/>
            <a:stCxn id="25" idx="7"/>
            <a:endCxn id="16" idx="2"/>
          </p:cNvCxnSpPr>
          <p:nvPr/>
        </p:nvCxnSpPr>
        <p:spPr>
          <a:xfrm flipV="1">
            <a:off x="5171492" y="2950452"/>
            <a:ext cx="349057" cy="375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50EE8F4-AB95-9047-A60F-D57119EDDE9A}"/>
              </a:ext>
            </a:extLst>
          </p:cNvPr>
          <p:cNvCxnSpPr>
            <a:cxnSpLocks/>
            <a:stCxn id="16" idx="3"/>
            <a:endCxn id="14" idx="1"/>
          </p:cNvCxnSpPr>
          <p:nvPr/>
        </p:nvCxnSpPr>
        <p:spPr>
          <a:xfrm>
            <a:off x="5670944" y="2799576"/>
            <a:ext cx="479894" cy="2746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C538301-B6F0-204A-A407-F411B8BFE00D}"/>
              </a:ext>
            </a:extLst>
          </p:cNvPr>
          <p:cNvCxnSpPr>
            <a:cxnSpLocks/>
            <a:stCxn id="15" idx="0"/>
            <a:endCxn id="14" idx="2"/>
          </p:cNvCxnSpPr>
          <p:nvPr/>
        </p:nvCxnSpPr>
        <p:spPr>
          <a:xfrm flipV="1">
            <a:off x="6150838" y="3225111"/>
            <a:ext cx="150395" cy="462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86052A2A-E1C5-C346-886A-8BED34CB1F51}"/>
              </a:ext>
            </a:extLst>
          </p:cNvPr>
          <p:cNvSpPr>
            <a:spLocks noChangeAspect="1"/>
          </p:cNvSpPr>
          <p:nvPr/>
        </p:nvSpPr>
        <p:spPr>
          <a:xfrm>
            <a:off x="3487577" y="4432556"/>
            <a:ext cx="182880" cy="182880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883450A8-47A0-5B49-B149-66315AEA5FFF}"/>
              </a:ext>
            </a:extLst>
          </p:cNvPr>
          <p:cNvSpPr>
            <a:spLocks noChangeAspect="1"/>
          </p:cNvSpPr>
          <p:nvPr/>
        </p:nvSpPr>
        <p:spPr>
          <a:xfrm>
            <a:off x="3772325" y="4813556"/>
            <a:ext cx="182880" cy="182880"/>
          </a:xfrm>
          <a:prstGeom prst="ellipse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0EE37E7-1EF2-BE41-A912-A39434BFB023}"/>
              </a:ext>
            </a:extLst>
          </p:cNvPr>
          <p:cNvSpPr>
            <a:spLocks noChangeAspect="1"/>
          </p:cNvSpPr>
          <p:nvPr/>
        </p:nvSpPr>
        <p:spPr>
          <a:xfrm>
            <a:off x="2896268" y="5223649"/>
            <a:ext cx="182297" cy="1828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894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5656-C182-1B4A-9E89-82716F53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Architectures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EDC9-A44B-7C49-9E01-D78947508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8884"/>
            <a:ext cx="10515600" cy="4351338"/>
          </a:xfrm>
        </p:spPr>
        <p:txBody>
          <a:bodyPr/>
          <a:lstStyle/>
          <a:p>
            <a:r>
              <a:rPr lang="en-US" dirty="0"/>
              <a:t>What is a neural network? – An (arbitrary) directed acyclic graph (DAG)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Logistic regression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-order polynomial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BF68B-9075-294B-8308-E7BDF6B2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11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99A6FE2-C55E-FF43-B81F-56330A595ABE}"/>
              </a:ext>
            </a:extLst>
          </p:cNvPr>
          <p:cNvSpPr/>
          <p:nvPr/>
        </p:nvSpPr>
        <p:spPr>
          <a:xfrm>
            <a:off x="2187750" y="2857687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C90BB2-DF00-674C-A68A-665A1BFA3202}"/>
              </a:ext>
            </a:extLst>
          </p:cNvPr>
          <p:cNvSpPr/>
          <p:nvPr/>
        </p:nvSpPr>
        <p:spPr>
          <a:xfrm>
            <a:off x="2889991" y="2869972"/>
            <a:ext cx="440764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709CB-3C65-C547-B356-6F338ED9579D}"/>
              </a:ext>
            </a:extLst>
          </p:cNvPr>
          <p:cNvSpPr/>
          <p:nvPr/>
        </p:nvSpPr>
        <p:spPr>
          <a:xfrm>
            <a:off x="3777912" y="2881355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E1A60D-9F82-954A-9BC0-B5E597EAC903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2501787" y="3014706"/>
            <a:ext cx="388204" cy="6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74539D13-9806-B94A-84FC-614BAC743C6A}"/>
              </a:ext>
            </a:extLst>
          </p:cNvPr>
          <p:cNvSpPr/>
          <p:nvPr/>
        </p:nvSpPr>
        <p:spPr>
          <a:xfrm>
            <a:off x="2809108" y="3674919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C65AF73-FE30-E645-98A6-621D70197026}"/>
              </a:ext>
            </a:extLst>
          </p:cNvPr>
          <p:cNvCxnSpPr>
            <a:cxnSpLocks/>
            <a:stCxn id="22" idx="0"/>
            <a:endCxn id="10" idx="2"/>
          </p:cNvCxnSpPr>
          <p:nvPr/>
        </p:nvCxnSpPr>
        <p:spPr>
          <a:xfrm flipV="1">
            <a:off x="2966127" y="3171724"/>
            <a:ext cx="144246" cy="503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3664DF-EBED-0647-BEA8-2201F3E14610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3330755" y="3020848"/>
            <a:ext cx="447157" cy="11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>
            <a:extLst>
              <a:ext uri="{FF2B5EF4-FFF2-40B4-BE49-F238E27FC236}">
                <a16:creationId xmlns:a16="http://schemas.microsoft.com/office/drawing/2014/main" id="{C71F73B0-18E1-8149-80DA-86BC13637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2118639"/>
            <a:ext cx="6731000" cy="7366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FCA363DC-257B-D347-8637-C671C7858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4918" y="2951205"/>
            <a:ext cx="139700" cy="1270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202CE0A-CDBE-6D45-952E-6C23AF87F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9991" y="3778626"/>
            <a:ext cx="177800" cy="1270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09D72759-2313-9440-88F4-4CF26F1D4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7173" y="2881355"/>
            <a:ext cx="406400" cy="26670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620301D1-2201-B941-BE55-FA9B328E75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1335" y="2893189"/>
            <a:ext cx="393700" cy="266700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74E6C9DE-3794-BC4D-9DF3-E36A9EB7BB4B}"/>
              </a:ext>
            </a:extLst>
          </p:cNvPr>
          <p:cNvSpPr/>
          <p:nvPr/>
        </p:nvSpPr>
        <p:spPr>
          <a:xfrm>
            <a:off x="4740480" y="2881355"/>
            <a:ext cx="515411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4EC6755C-4129-C84E-B6C6-215881C693B8}"/>
              </a:ext>
            </a:extLst>
          </p:cNvPr>
          <p:cNvCxnSpPr>
            <a:cxnSpLocks/>
            <a:stCxn id="12" idx="3"/>
            <a:endCxn id="85" idx="1"/>
          </p:cNvCxnSpPr>
          <p:nvPr/>
        </p:nvCxnSpPr>
        <p:spPr>
          <a:xfrm>
            <a:off x="4095179" y="3032231"/>
            <a:ext cx="6453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2D7C3AEF-3DA1-FA4D-B122-0BD52ABF38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6166" y="2931289"/>
            <a:ext cx="177800" cy="190500"/>
          </a:xfrm>
          <a:prstGeom prst="rect">
            <a:avLst/>
          </a:prstGeom>
        </p:spPr>
      </p:pic>
      <p:sp>
        <p:nvSpPr>
          <p:cNvPr id="93" name="Oval 92">
            <a:extLst>
              <a:ext uri="{FF2B5EF4-FFF2-40B4-BE49-F238E27FC236}">
                <a16:creationId xmlns:a16="http://schemas.microsoft.com/office/drawing/2014/main" id="{ABC985CB-7EE8-3941-B3FE-05A891766234}"/>
              </a:ext>
            </a:extLst>
          </p:cNvPr>
          <p:cNvSpPr/>
          <p:nvPr/>
        </p:nvSpPr>
        <p:spPr>
          <a:xfrm>
            <a:off x="3653819" y="3674919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503FCD12-0E10-AA41-924E-29461CF92F7E}"/>
              </a:ext>
            </a:extLst>
          </p:cNvPr>
          <p:cNvCxnSpPr>
            <a:cxnSpLocks/>
            <a:stCxn id="93" idx="0"/>
            <a:endCxn id="12" idx="2"/>
          </p:cNvCxnSpPr>
          <p:nvPr/>
        </p:nvCxnSpPr>
        <p:spPr>
          <a:xfrm flipV="1">
            <a:off x="3810838" y="3183107"/>
            <a:ext cx="125708" cy="491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97">
            <a:extLst>
              <a:ext uri="{FF2B5EF4-FFF2-40B4-BE49-F238E27FC236}">
                <a16:creationId xmlns:a16="http://schemas.microsoft.com/office/drawing/2014/main" id="{9196965C-C6D1-154E-B2D6-CD7B1BDBD1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59392" y="3736237"/>
            <a:ext cx="114300" cy="190500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CD712FA9-FF5A-DB43-85CA-B529DEDC02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57553" y="4191705"/>
            <a:ext cx="3924300" cy="355600"/>
          </a:xfrm>
          <a:prstGeom prst="rect">
            <a:avLst/>
          </a:prstGeom>
        </p:spPr>
      </p:pic>
      <p:sp>
        <p:nvSpPr>
          <p:cNvPr id="103" name="Oval 102">
            <a:extLst>
              <a:ext uri="{FF2B5EF4-FFF2-40B4-BE49-F238E27FC236}">
                <a16:creationId xmlns:a16="http://schemas.microsoft.com/office/drawing/2014/main" id="{870CFFBC-9263-114B-93DE-6408EBE37BF6}"/>
              </a:ext>
            </a:extLst>
          </p:cNvPr>
          <p:cNvSpPr/>
          <p:nvPr/>
        </p:nvSpPr>
        <p:spPr>
          <a:xfrm>
            <a:off x="3468721" y="4837773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0914A1F7-C1AD-214C-AA5E-0849EF1738ED}"/>
              </a:ext>
            </a:extLst>
          </p:cNvPr>
          <p:cNvCxnSpPr>
            <a:cxnSpLocks/>
            <a:stCxn id="103" idx="6"/>
            <a:endCxn id="110" idx="1"/>
          </p:cNvCxnSpPr>
          <p:nvPr/>
        </p:nvCxnSpPr>
        <p:spPr>
          <a:xfrm flipV="1">
            <a:off x="3782758" y="4994788"/>
            <a:ext cx="737366" cy="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" name="Picture 105">
            <a:extLst>
              <a:ext uri="{FF2B5EF4-FFF2-40B4-BE49-F238E27FC236}">
                <a16:creationId xmlns:a16="http://schemas.microsoft.com/office/drawing/2014/main" id="{CD62D4D5-7FD8-884B-A192-063A386719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98739" y="4917420"/>
            <a:ext cx="254000" cy="165100"/>
          </a:xfrm>
          <a:prstGeom prst="rect">
            <a:avLst/>
          </a:prstGeom>
        </p:spPr>
      </p:pic>
      <p:sp>
        <p:nvSpPr>
          <p:cNvPr id="107" name="Oval 106">
            <a:extLst>
              <a:ext uri="{FF2B5EF4-FFF2-40B4-BE49-F238E27FC236}">
                <a16:creationId xmlns:a16="http://schemas.microsoft.com/office/drawing/2014/main" id="{B24E3317-6243-EF4B-9C39-708407E85E74}"/>
              </a:ext>
            </a:extLst>
          </p:cNvPr>
          <p:cNvSpPr/>
          <p:nvPr/>
        </p:nvSpPr>
        <p:spPr>
          <a:xfrm>
            <a:off x="2648077" y="6204729"/>
            <a:ext cx="314037" cy="314037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EF60024B-1F7E-1443-B547-3A1EF7847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291" y="6301273"/>
            <a:ext cx="139700" cy="127000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03C113D6-1BAC-524A-AC77-818DBF8199B0}"/>
              </a:ext>
            </a:extLst>
          </p:cNvPr>
          <p:cNvSpPr/>
          <p:nvPr/>
        </p:nvSpPr>
        <p:spPr>
          <a:xfrm>
            <a:off x="4520124" y="4843912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10B46A2E-9672-CF45-97FA-EBBA69E112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88378" y="4893846"/>
            <a:ext cx="177800" cy="190500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BDF494FA-82EB-4B46-9757-75C387DED8C9}"/>
              </a:ext>
            </a:extLst>
          </p:cNvPr>
          <p:cNvSpPr/>
          <p:nvPr/>
        </p:nvSpPr>
        <p:spPr>
          <a:xfrm>
            <a:off x="5318446" y="4843912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3" name="Picture 112">
            <a:extLst>
              <a:ext uri="{FF2B5EF4-FFF2-40B4-BE49-F238E27FC236}">
                <a16:creationId xmlns:a16="http://schemas.microsoft.com/office/drawing/2014/main" id="{3DCADBF4-8C50-A24B-AFAD-2E2C666489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6700" y="4893846"/>
            <a:ext cx="177800" cy="190500"/>
          </a:xfrm>
          <a:prstGeom prst="rect">
            <a:avLst/>
          </a:prstGeom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D3BE03A5-DB20-D942-A45B-74A5D70C1E06}"/>
              </a:ext>
            </a:extLst>
          </p:cNvPr>
          <p:cNvSpPr/>
          <p:nvPr/>
        </p:nvSpPr>
        <p:spPr>
          <a:xfrm>
            <a:off x="5122705" y="6210547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A6E211C3-43A4-854B-A1EE-DBEAF16D9A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18446" y="6229324"/>
            <a:ext cx="88900" cy="139700"/>
          </a:xfrm>
          <a:prstGeom prst="rect">
            <a:avLst/>
          </a:prstGeom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56CF14D4-E2CF-9645-89E2-2BCD72F47401}"/>
              </a:ext>
            </a:extLst>
          </p:cNvPr>
          <p:cNvSpPr/>
          <p:nvPr/>
        </p:nvSpPr>
        <p:spPr>
          <a:xfrm>
            <a:off x="6174150" y="4855580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1" name="Picture 120">
            <a:extLst>
              <a:ext uri="{FF2B5EF4-FFF2-40B4-BE49-F238E27FC236}">
                <a16:creationId xmlns:a16="http://schemas.microsoft.com/office/drawing/2014/main" id="{FF436F7F-ADEC-D145-8BA4-DB3865F0B3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2404" y="4905514"/>
            <a:ext cx="177800" cy="190500"/>
          </a:xfrm>
          <a:prstGeom prst="rect">
            <a:avLst/>
          </a:prstGeom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id="{9604888F-4C76-554A-991F-BEC5C37A391E}"/>
              </a:ext>
            </a:extLst>
          </p:cNvPr>
          <p:cNvSpPr/>
          <p:nvPr/>
        </p:nvSpPr>
        <p:spPr>
          <a:xfrm>
            <a:off x="6015516" y="6209723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>
            <a:extLst>
              <a:ext uri="{FF2B5EF4-FFF2-40B4-BE49-F238E27FC236}">
                <a16:creationId xmlns:a16="http://schemas.microsoft.com/office/drawing/2014/main" id="{59FC810B-90FA-B244-87BE-8A84E065B73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00275" y="6228082"/>
            <a:ext cx="88900" cy="139700"/>
          </a:xfrm>
          <a:prstGeom prst="rect">
            <a:avLst/>
          </a:prstGeom>
        </p:spPr>
      </p:pic>
      <p:cxnSp>
        <p:nvCxnSpPr>
          <p:cNvPr id="125" name="Curved Connector 124">
            <a:extLst>
              <a:ext uri="{FF2B5EF4-FFF2-40B4-BE49-F238E27FC236}">
                <a16:creationId xmlns:a16="http://schemas.microsoft.com/office/drawing/2014/main" id="{694CCAA2-0CD3-9740-B8BA-38C053148A9A}"/>
              </a:ext>
            </a:extLst>
          </p:cNvPr>
          <p:cNvCxnSpPr>
            <a:cxnSpLocks/>
            <a:stCxn id="107" idx="4"/>
            <a:endCxn id="155" idx="2"/>
          </p:cNvCxnSpPr>
          <p:nvPr/>
        </p:nvCxnSpPr>
        <p:spPr>
          <a:xfrm rot="5400000" flipH="1" flipV="1">
            <a:off x="3505696" y="5345705"/>
            <a:ext cx="472461" cy="1873662"/>
          </a:xfrm>
          <a:prstGeom prst="curvedConnector3">
            <a:avLst>
              <a:gd name="adj1" fmla="val -4838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urved Connector 126">
            <a:extLst>
              <a:ext uri="{FF2B5EF4-FFF2-40B4-BE49-F238E27FC236}">
                <a16:creationId xmlns:a16="http://schemas.microsoft.com/office/drawing/2014/main" id="{3928BC45-F831-C449-B7DD-164916DCABF4}"/>
              </a:ext>
            </a:extLst>
          </p:cNvPr>
          <p:cNvCxnSpPr>
            <a:cxnSpLocks/>
            <a:stCxn id="107" idx="4"/>
            <a:endCxn id="118" idx="2"/>
          </p:cNvCxnSpPr>
          <p:nvPr/>
        </p:nvCxnSpPr>
        <p:spPr>
          <a:xfrm rot="5400000" flipH="1" flipV="1">
            <a:off x="4039983" y="5277411"/>
            <a:ext cx="6467" cy="2476243"/>
          </a:xfrm>
          <a:prstGeom prst="curvedConnector3">
            <a:avLst>
              <a:gd name="adj1" fmla="val -40735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urved Connector 129">
            <a:extLst>
              <a:ext uri="{FF2B5EF4-FFF2-40B4-BE49-F238E27FC236}">
                <a16:creationId xmlns:a16="http://schemas.microsoft.com/office/drawing/2014/main" id="{6874A1DD-0CC8-5E48-9B2E-CA68F247C0BE}"/>
              </a:ext>
            </a:extLst>
          </p:cNvPr>
          <p:cNvCxnSpPr>
            <a:cxnSpLocks/>
            <a:stCxn id="107" idx="4"/>
            <a:endCxn id="122" idx="2"/>
          </p:cNvCxnSpPr>
          <p:nvPr/>
        </p:nvCxnSpPr>
        <p:spPr>
          <a:xfrm rot="5400000" flipH="1" flipV="1">
            <a:off x="4485977" y="4830594"/>
            <a:ext cx="7291" cy="3369054"/>
          </a:xfrm>
          <a:prstGeom prst="curvedConnector3">
            <a:avLst>
              <a:gd name="adj1" fmla="val -397149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2A335901-D13F-494D-A7FD-3657F9659D68}"/>
              </a:ext>
            </a:extLst>
          </p:cNvPr>
          <p:cNvCxnSpPr>
            <a:cxnSpLocks/>
            <a:stCxn id="118" idx="0"/>
            <a:endCxn id="158" idx="2"/>
          </p:cNvCxnSpPr>
          <p:nvPr/>
        </p:nvCxnSpPr>
        <p:spPr>
          <a:xfrm flipV="1">
            <a:off x="5281339" y="6044698"/>
            <a:ext cx="195010" cy="165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DF1CE0B4-6B97-DF49-ABCD-A53954FC69ED}"/>
              </a:ext>
            </a:extLst>
          </p:cNvPr>
          <p:cNvCxnSpPr>
            <a:cxnSpLocks/>
            <a:stCxn id="122" idx="0"/>
            <a:endCxn id="160" idx="2"/>
          </p:cNvCxnSpPr>
          <p:nvPr/>
        </p:nvCxnSpPr>
        <p:spPr>
          <a:xfrm flipV="1">
            <a:off x="6174150" y="6050848"/>
            <a:ext cx="158634" cy="158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4FC21D85-A699-8E4C-91CF-4EA68C69C777}"/>
              </a:ext>
            </a:extLst>
          </p:cNvPr>
          <p:cNvCxnSpPr>
            <a:cxnSpLocks/>
            <a:stCxn id="110" idx="3"/>
            <a:endCxn id="112" idx="1"/>
          </p:cNvCxnSpPr>
          <p:nvPr/>
        </p:nvCxnSpPr>
        <p:spPr>
          <a:xfrm>
            <a:off x="4837391" y="4994788"/>
            <a:ext cx="4810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87EBBD7E-8B5C-2742-8F8F-F7D950F1A569}"/>
              </a:ext>
            </a:extLst>
          </p:cNvPr>
          <p:cNvCxnSpPr>
            <a:cxnSpLocks/>
            <a:stCxn id="112" idx="3"/>
            <a:endCxn id="120" idx="1"/>
          </p:cNvCxnSpPr>
          <p:nvPr/>
        </p:nvCxnSpPr>
        <p:spPr>
          <a:xfrm>
            <a:off x="5635713" y="4994788"/>
            <a:ext cx="538437" cy="11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Rectangle 154">
            <a:extLst>
              <a:ext uri="{FF2B5EF4-FFF2-40B4-BE49-F238E27FC236}">
                <a16:creationId xmlns:a16="http://schemas.microsoft.com/office/drawing/2014/main" id="{030F730F-F357-7947-B388-0244859E328F}"/>
              </a:ext>
            </a:extLst>
          </p:cNvPr>
          <p:cNvSpPr/>
          <p:nvPr/>
        </p:nvSpPr>
        <p:spPr>
          <a:xfrm>
            <a:off x="4520124" y="5744553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7" name="Picture 156">
            <a:extLst>
              <a:ext uri="{FF2B5EF4-FFF2-40B4-BE49-F238E27FC236}">
                <a16:creationId xmlns:a16="http://schemas.microsoft.com/office/drawing/2014/main" id="{D9C8BA7D-B81C-784E-8C91-A4915C87BE6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07428" y="5825579"/>
            <a:ext cx="139700" cy="139700"/>
          </a:xfrm>
          <a:prstGeom prst="rect">
            <a:avLst/>
          </a:prstGeom>
        </p:spPr>
      </p:pic>
      <p:sp>
        <p:nvSpPr>
          <p:cNvPr id="158" name="Rectangle 157">
            <a:extLst>
              <a:ext uri="{FF2B5EF4-FFF2-40B4-BE49-F238E27FC236}">
                <a16:creationId xmlns:a16="http://schemas.microsoft.com/office/drawing/2014/main" id="{17E2A4E4-6143-194C-8DD3-6989E7FB7FCB}"/>
              </a:ext>
            </a:extLst>
          </p:cNvPr>
          <p:cNvSpPr/>
          <p:nvPr/>
        </p:nvSpPr>
        <p:spPr>
          <a:xfrm>
            <a:off x="5317715" y="5742946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9" name="Picture 158">
            <a:extLst>
              <a:ext uri="{FF2B5EF4-FFF2-40B4-BE49-F238E27FC236}">
                <a16:creationId xmlns:a16="http://schemas.microsoft.com/office/drawing/2014/main" id="{794AC9DF-2A48-EB4E-BE66-89D79573EB6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05019" y="5823972"/>
            <a:ext cx="139700" cy="139700"/>
          </a:xfrm>
          <a:prstGeom prst="rect">
            <a:avLst/>
          </a:prstGeom>
        </p:spPr>
      </p:pic>
      <p:sp>
        <p:nvSpPr>
          <p:cNvPr id="160" name="Rectangle 159">
            <a:extLst>
              <a:ext uri="{FF2B5EF4-FFF2-40B4-BE49-F238E27FC236}">
                <a16:creationId xmlns:a16="http://schemas.microsoft.com/office/drawing/2014/main" id="{32E04A89-7DB6-FC4E-BD70-67D4C4909E6E}"/>
              </a:ext>
            </a:extLst>
          </p:cNvPr>
          <p:cNvSpPr/>
          <p:nvPr/>
        </p:nvSpPr>
        <p:spPr>
          <a:xfrm>
            <a:off x="6174150" y="5749096"/>
            <a:ext cx="317267" cy="3017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1" name="Picture 160">
            <a:extLst>
              <a:ext uri="{FF2B5EF4-FFF2-40B4-BE49-F238E27FC236}">
                <a16:creationId xmlns:a16="http://schemas.microsoft.com/office/drawing/2014/main" id="{8E625972-CA5E-6741-B9D9-98DEE8DDB30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261454" y="5830122"/>
            <a:ext cx="139700" cy="139700"/>
          </a:xfrm>
          <a:prstGeom prst="rect">
            <a:avLst/>
          </a:prstGeom>
        </p:spPr>
      </p:pic>
      <p:sp>
        <p:nvSpPr>
          <p:cNvPr id="165" name="Oval 164">
            <a:extLst>
              <a:ext uri="{FF2B5EF4-FFF2-40B4-BE49-F238E27FC236}">
                <a16:creationId xmlns:a16="http://schemas.microsoft.com/office/drawing/2014/main" id="{F3C74DDF-9BA9-B440-8D84-100F203F873D}"/>
              </a:ext>
            </a:extLst>
          </p:cNvPr>
          <p:cNvSpPr/>
          <p:nvPr/>
        </p:nvSpPr>
        <p:spPr>
          <a:xfrm>
            <a:off x="4093886" y="5354603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E8CF90AB-4567-644F-B4BD-B55F1604DAA3}"/>
              </a:ext>
            </a:extLst>
          </p:cNvPr>
          <p:cNvSpPr/>
          <p:nvPr/>
        </p:nvSpPr>
        <p:spPr>
          <a:xfrm>
            <a:off x="4920899" y="5345713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D7B76852-7334-6F40-8A2C-A639AB2DD477}"/>
              </a:ext>
            </a:extLst>
          </p:cNvPr>
          <p:cNvSpPr/>
          <p:nvPr/>
        </p:nvSpPr>
        <p:spPr>
          <a:xfrm>
            <a:off x="5747912" y="5345712"/>
            <a:ext cx="314037" cy="314037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8" name="Curved Connector 167">
            <a:extLst>
              <a:ext uri="{FF2B5EF4-FFF2-40B4-BE49-F238E27FC236}">
                <a16:creationId xmlns:a16="http://schemas.microsoft.com/office/drawing/2014/main" id="{DBCED877-C1D1-6B47-B276-BFF74B9890D7}"/>
              </a:ext>
            </a:extLst>
          </p:cNvPr>
          <p:cNvCxnSpPr>
            <a:cxnSpLocks/>
            <a:stCxn id="165" idx="4"/>
            <a:endCxn id="155" idx="2"/>
          </p:cNvCxnSpPr>
          <p:nvPr/>
        </p:nvCxnSpPr>
        <p:spPr>
          <a:xfrm rot="16200000" flipH="1">
            <a:off x="4275999" y="5643545"/>
            <a:ext cx="377665" cy="427853"/>
          </a:xfrm>
          <a:prstGeom prst="curvedConnector3">
            <a:avLst>
              <a:gd name="adj1" fmla="val 16053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Curved Connector 170">
            <a:extLst>
              <a:ext uri="{FF2B5EF4-FFF2-40B4-BE49-F238E27FC236}">
                <a16:creationId xmlns:a16="http://schemas.microsoft.com/office/drawing/2014/main" id="{8D0D288E-D382-054D-9AEA-B580A0DB8F34}"/>
              </a:ext>
            </a:extLst>
          </p:cNvPr>
          <p:cNvCxnSpPr>
            <a:cxnSpLocks/>
            <a:stCxn id="166" idx="4"/>
            <a:endCxn id="158" idx="2"/>
          </p:cNvCxnSpPr>
          <p:nvPr/>
        </p:nvCxnSpPr>
        <p:spPr>
          <a:xfrm rot="16200000" flipH="1">
            <a:off x="5084659" y="5653008"/>
            <a:ext cx="384948" cy="398431"/>
          </a:xfrm>
          <a:prstGeom prst="curvedConnector3">
            <a:avLst>
              <a:gd name="adj1" fmla="val 1209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Curved Connector 174">
            <a:extLst>
              <a:ext uri="{FF2B5EF4-FFF2-40B4-BE49-F238E27FC236}">
                <a16:creationId xmlns:a16="http://schemas.microsoft.com/office/drawing/2014/main" id="{202260EE-2D48-CC41-B9AB-9925E5AFBB3F}"/>
              </a:ext>
            </a:extLst>
          </p:cNvPr>
          <p:cNvCxnSpPr>
            <a:cxnSpLocks/>
            <a:stCxn id="167" idx="4"/>
            <a:endCxn id="160" idx="2"/>
          </p:cNvCxnSpPr>
          <p:nvPr/>
        </p:nvCxnSpPr>
        <p:spPr>
          <a:xfrm rot="16200000" flipH="1">
            <a:off x="5923308" y="5641371"/>
            <a:ext cx="391099" cy="427853"/>
          </a:xfrm>
          <a:prstGeom prst="curvedConnector3">
            <a:avLst>
              <a:gd name="adj1" fmla="val 1183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9" name="Picture 178">
            <a:extLst>
              <a:ext uri="{FF2B5EF4-FFF2-40B4-BE49-F238E27FC236}">
                <a16:creationId xmlns:a16="http://schemas.microsoft.com/office/drawing/2014/main" id="{06B4809D-1F0C-D547-A68E-91D6980779E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30254" y="5428181"/>
            <a:ext cx="241300" cy="165100"/>
          </a:xfrm>
          <a:prstGeom prst="rect">
            <a:avLst/>
          </a:prstGeom>
        </p:spPr>
      </p:pic>
      <p:pic>
        <p:nvPicPr>
          <p:cNvPr id="180" name="Picture 179">
            <a:extLst>
              <a:ext uri="{FF2B5EF4-FFF2-40B4-BE49-F238E27FC236}">
                <a16:creationId xmlns:a16="http://schemas.microsoft.com/office/drawing/2014/main" id="{B0435099-EDDE-2344-9475-31106EF93F5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950917" y="5437562"/>
            <a:ext cx="254000" cy="165100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D3671984-F176-1642-B54C-82F7F50158B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77930" y="5437562"/>
            <a:ext cx="254000" cy="165100"/>
          </a:xfrm>
          <a:prstGeom prst="rect">
            <a:avLst/>
          </a:prstGeom>
        </p:spPr>
      </p:pic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A253259C-6F25-9043-884D-AF287C584EAF}"/>
              </a:ext>
            </a:extLst>
          </p:cNvPr>
          <p:cNvCxnSpPr>
            <a:cxnSpLocks/>
            <a:stCxn id="155" idx="0"/>
            <a:endCxn id="110" idx="2"/>
          </p:cNvCxnSpPr>
          <p:nvPr/>
        </p:nvCxnSpPr>
        <p:spPr>
          <a:xfrm flipV="1">
            <a:off x="4678758" y="5145664"/>
            <a:ext cx="0" cy="598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Arrow Connector 184">
            <a:extLst>
              <a:ext uri="{FF2B5EF4-FFF2-40B4-BE49-F238E27FC236}">
                <a16:creationId xmlns:a16="http://schemas.microsoft.com/office/drawing/2014/main" id="{2E5D776D-91E5-F646-B597-D106C3C041E2}"/>
              </a:ext>
            </a:extLst>
          </p:cNvPr>
          <p:cNvCxnSpPr>
            <a:cxnSpLocks/>
            <a:stCxn id="158" idx="0"/>
            <a:endCxn id="112" idx="2"/>
          </p:cNvCxnSpPr>
          <p:nvPr/>
        </p:nvCxnSpPr>
        <p:spPr>
          <a:xfrm flipV="1">
            <a:off x="5476349" y="5145664"/>
            <a:ext cx="731" cy="597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3E166F36-E4F7-3A4F-BFF2-5217D196D45D}"/>
              </a:ext>
            </a:extLst>
          </p:cNvPr>
          <p:cNvCxnSpPr>
            <a:cxnSpLocks/>
            <a:stCxn id="160" idx="0"/>
            <a:endCxn id="120" idx="2"/>
          </p:cNvCxnSpPr>
          <p:nvPr/>
        </p:nvCxnSpPr>
        <p:spPr>
          <a:xfrm flipV="1">
            <a:off x="6332784" y="5157332"/>
            <a:ext cx="0" cy="5917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209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5656-C182-1B4A-9E89-82716F53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– Forward Computation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EDC9-A44B-7C49-9E01-D78947508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neural network? – An (arbitrary) directed acyclic graph (DAG)</a:t>
            </a:r>
          </a:p>
          <a:p>
            <a:r>
              <a:rPr lang="en-US" dirty="0"/>
              <a:t>Forward computation: how you “use” a trained neural network.</a:t>
            </a:r>
          </a:p>
          <a:p>
            <a:pPr lvl="1"/>
            <a:r>
              <a:rPr lang="en-US" dirty="0"/>
              <a:t>Topological sweep (breadth-first)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BF68B-9075-294B-8308-E7BDF6B2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C71F73B0-18E1-8149-80DA-86BC13637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3451485"/>
            <a:ext cx="6731000" cy="7366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99A6FE2-C55E-FF43-B81F-56330A595ABE}"/>
              </a:ext>
            </a:extLst>
          </p:cNvPr>
          <p:cNvSpPr/>
          <p:nvPr/>
        </p:nvSpPr>
        <p:spPr>
          <a:xfrm>
            <a:off x="2706914" y="456678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C90BB2-DF00-674C-A68A-665A1BFA3202}"/>
              </a:ext>
            </a:extLst>
          </p:cNvPr>
          <p:cNvSpPr/>
          <p:nvPr/>
        </p:nvSpPr>
        <p:spPr>
          <a:xfrm>
            <a:off x="3706427" y="4584270"/>
            <a:ext cx="627348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B709CB-3C65-C547-B356-6F338ED9579D}"/>
              </a:ext>
            </a:extLst>
          </p:cNvPr>
          <p:cNvSpPr/>
          <p:nvPr/>
        </p:nvSpPr>
        <p:spPr>
          <a:xfrm>
            <a:off x="4970222" y="4600472"/>
            <a:ext cx="451572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E1A60D-9F82-954A-9BC0-B5E597EAC903}"/>
              </a:ext>
            </a:extLst>
          </p:cNvPr>
          <p:cNvCxnSpPr>
            <a:cxnSpLocks/>
            <a:stCxn id="7" idx="6"/>
            <a:endCxn id="10" idx="1"/>
          </p:cNvCxnSpPr>
          <p:nvPr/>
        </p:nvCxnSpPr>
        <p:spPr>
          <a:xfrm>
            <a:off x="3153889" y="4790273"/>
            <a:ext cx="552538" cy="8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74539D13-9806-B94A-84FC-614BAC743C6A}"/>
              </a:ext>
            </a:extLst>
          </p:cNvPr>
          <p:cNvSpPr/>
          <p:nvPr/>
        </p:nvSpPr>
        <p:spPr>
          <a:xfrm>
            <a:off x="3591305" y="5729967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C65AF73-FE30-E645-98A6-621D70197026}"/>
              </a:ext>
            </a:extLst>
          </p:cNvPr>
          <p:cNvCxnSpPr>
            <a:cxnSpLocks/>
            <a:stCxn id="22" idx="0"/>
            <a:endCxn id="10" idx="2"/>
          </p:cNvCxnSpPr>
          <p:nvPr/>
        </p:nvCxnSpPr>
        <p:spPr>
          <a:xfrm flipV="1">
            <a:off x="3814793" y="5013760"/>
            <a:ext cx="205308" cy="716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73664DF-EBED-0647-BEA8-2201F3E14610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4333775" y="4799015"/>
            <a:ext cx="636447" cy="16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FCA363DC-257B-D347-8637-C671C7858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982" y="4699891"/>
            <a:ext cx="198838" cy="18076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4202CE0A-CDBE-6D45-952E-6C23AF87F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6427" y="5877575"/>
            <a:ext cx="253066" cy="180762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09D72759-2313-9440-88F4-4CF26F1D4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0883" y="4600472"/>
            <a:ext cx="578437" cy="379599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620301D1-2201-B941-BE55-FA9B328E75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6880" y="4617316"/>
            <a:ext cx="560361" cy="379599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74E6C9DE-3794-BC4D-9DF3-E36A9EB7BB4B}"/>
              </a:ext>
            </a:extLst>
          </p:cNvPr>
          <p:cNvSpPr/>
          <p:nvPr/>
        </p:nvSpPr>
        <p:spPr>
          <a:xfrm>
            <a:off x="6340264" y="4600472"/>
            <a:ext cx="733594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4EC6755C-4129-C84E-B6C6-215881C693B8}"/>
              </a:ext>
            </a:extLst>
          </p:cNvPr>
          <p:cNvCxnSpPr>
            <a:cxnSpLocks/>
            <a:stCxn id="12" idx="3"/>
            <a:endCxn id="85" idx="1"/>
          </p:cNvCxnSpPr>
          <p:nvPr/>
        </p:nvCxnSpPr>
        <p:spPr>
          <a:xfrm>
            <a:off x="5421794" y="4815217"/>
            <a:ext cx="918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0" name="Picture 89">
            <a:extLst>
              <a:ext uri="{FF2B5EF4-FFF2-40B4-BE49-F238E27FC236}">
                <a16:creationId xmlns:a16="http://schemas.microsoft.com/office/drawing/2014/main" id="{2D7C3AEF-3DA1-FA4D-B122-0BD52ABF38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67369" y="4671544"/>
            <a:ext cx="253066" cy="271142"/>
          </a:xfrm>
          <a:prstGeom prst="rect">
            <a:avLst/>
          </a:prstGeom>
        </p:spPr>
      </p:pic>
      <p:sp>
        <p:nvSpPr>
          <p:cNvPr id="93" name="Oval 92">
            <a:extLst>
              <a:ext uri="{FF2B5EF4-FFF2-40B4-BE49-F238E27FC236}">
                <a16:creationId xmlns:a16="http://schemas.microsoft.com/office/drawing/2014/main" id="{ABC985CB-7EE8-3941-B3FE-05A891766234}"/>
              </a:ext>
            </a:extLst>
          </p:cNvPr>
          <p:cNvSpPr/>
          <p:nvPr/>
        </p:nvSpPr>
        <p:spPr>
          <a:xfrm>
            <a:off x="4793598" y="5729967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503FCD12-0E10-AA41-924E-29461CF92F7E}"/>
              </a:ext>
            </a:extLst>
          </p:cNvPr>
          <p:cNvCxnSpPr>
            <a:cxnSpLocks/>
            <a:stCxn id="93" idx="0"/>
            <a:endCxn id="12" idx="2"/>
          </p:cNvCxnSpPr>
          <p:nvPr/>
        </p:nvCxnSpPr>
        <p:spPr>
          <a:xfrm flipV="1">
            <a:off x="5017086" y="5029962"/>
            <a:ext cx="178923" cy="700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Picture 97">
            <a:extLst>
              <a:ext uri="{FF2B5EF4-FFF2-40B4-BE49-F238E27FC236}">
                <a16:creationId xmlns:a16="http://schemas.microsoft.com/office/drawing/2014/main" id="{9196965C-C6D1-154E-B2D6-CD7B1BDBD1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43862" y="5817242"/>
            <a:ext cx="162685" cy="27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28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22" grpId="0" animBg="1"/>
      <p:bldP spid="85" grpId="0" animBg="1"/>
      <p:bldP spid="9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5656-C182-1B4A-9E89-82716F53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 ↔ Hypothesis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1EDC9-A44B-7C49-9E01-D78947508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neural network? – An (arbitrary) directed acyclic graph (DAG)</a:t>
            </a:r>
          </a:p>
          <a:p>
            <a:r>
              <a:rPr lang="en-US" dirty="0"/>
              <a:t>Implication in practice</a:t>
            </a:r>
          </a:p>
          <a:p>
            <a:pPr lvl="1"/>
            <a:r>
              <a:rPr lang="en-US" dirty="0"/>
              <a:t>Naturally supports high-level abstraction</a:t>
            </a:r>
          </a:p>
          <a:p>
            <a:pPr lvl="1"/>
            <a:r>
              <a:rPr lang="en-US" dirty="0"/>
              <a:t>Object-oriented paradigm fits well.*</a:t>
            </a:r>
          </a:p>
          <a:p>
            <a:pPr lvl="2"/>
            <a:r>
              <a:rPr lang="en-US" dirty="0"/>
              <a:t>Base classes: variable (input/output) node, operation node</a:t>
            </a:r>
          </a:p>
          <a:p>
            <a:pPr lvl="2"/>
            <a:r>
              <a:rPr lang="en-US" dirty="0"/>
              <a:t>Define the internal various types of variables and operations by inheritance</a:t>
            </a:r>
          </a:p>
          <a:p>
            <a:pPr lvl="1"/>
            <a:r>
              <a:rPr lang="en-US" dirty="0"/>
              <a:t>Maximal code reusability</a:t>
            </a:r>
          </a:p>
          <a:p>
            <a:pPr lvl="2"/>
            <a:r>
              <a:rPr lang="en-US" dirty="0"/>
              <a:t>See the success of </a:t>
            </a:r>
            <a:r>
              <a:rPr lang="en-US" dirty="0" err="1"/>
              <a:t>PyTorch</a:t>
            </a:r>
            <a:r>
              <a:rPr lang="en-US" dirty="0"/>
              <a:t>, TensorFlow, </a:t>
            </a:r>
            <a:r>
              <a:rPr lang="en-US" dirty="0" err="1"/>
              <a:t>DyNet</a:t>
            </a:r>
            <a:r>
              <a:rPr lang="en-US" dirty="0"/>
              <a:t>, Theano, …</a:t>
            </a:r>
          </a:p>
          <a:p>
            <a:r>
              <a:rPr lang="en-US" dirty="0"/>
              <a:t>You define a hypothesis set by designing a directed acyclic graph.</a:t>
            </a:r>
          </a:p>
          <a:p>
            <a:r>
              <a:rPr lang="en-US" dirty="0"/>
              <a:t>The hypothesis space is then a set of all possible parameter settings.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BF68B-9075-294B-8308-E7BDF6B2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A848B7-BD6C-8E47-96CC-635282A50C9B}"/>
              </a:ext>
            </a:extLst>
          </p:cNvPr>
          <p:cNvSpPr txBox="1"/>
          <p:nvPr/>
        </p:nvSpPr>
        <p:spPr>
          <a:xfrm>
            <a:off x="7794172" y="6531530"/>
            <a:ext cx="3455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Functional programming as well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445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14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points to consider both in research and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decide/design a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hypothesis set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do we decide a </a:t>
            </a:r>
            <a:r>
              <a:rPr lang="en-US" b="1" dirty="0"/>
              <a:t>loss function</a:t>
            </a:r>
            <a:r>
              <a:rPr lang="en-US" dirty="0"/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optimize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the loss function?</a:t>
            </a:r>
          </a:p>
        </p:txBody>
      </p:sp>
    </p:spTree>
    <p:extLst>
      <p:ext uri="{BB962C8B-B14F-4D97-AF65-F5344CB8AC3E}">
        <p14:creationId xmlns:p14="http://schemas.microsoft.com/office/powerpoint/2010/main" val="4143533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7C9F-F63F-5642-95AE-E03F9E2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5A87-B993-884E-8539-E8D09BA85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Per-example loss function</a:t>
            </a:r>
          </a:p>
          <a:p>
            <a:pPr lvl="1"/>
            <a:r>
              <a:rPr lang="en-US" dirty="0"/>
              <a:t>Computes how good a model is doing on a given example:</a:t>
            </a:r>
          </a:p>
          <a:p>
            <a:pPr lvl="1"/>
            <a:endParaRPr lang="en-US" dirty="0"/>
          </a:p>
          <a:p>
            <a:r>
              <a:rPr lang="en-US" dirty="0"/>
              <a:t>So many loss functions…</a:t>
            </a:r>
          </a:p>
          <a:p>
            <a:pPr lvl="1"/>
            <a:r>
              <a:rPr lang="en-US" dirty="0"/>
              <a:t>Classification: hinge loss, log-loss, …</a:t>
            </a:r>
          </a:p>
          <a:p>
            <a:pPr lvl="1"/>
            <a:r>
              <a:rPr lang="en-US" dirty="0"/>
              <a:t>Regression: mean squared error, mean absolute error, robust loss, …</a:t>
            </a:r>
          </a:p>
          <a:p>
            <a:r>
              <a:rPr lang="en-US" dirty="0"/>
              <a:t>In this lecture, we stick to distribution-based loss functions.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5D80-B993-7E40-8CA1-96116D5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22D974-A751-6741-BCBD-F9AF586F3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932" y="2750094"/>
            <a:ext cx="19812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583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627B3-9E90-4745-9842-4BC2A24F1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in 5 minutes –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BE82A-B9AC-A748-BE94-84F1ACB78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3720"/>
          </a:xfrm>
        </p:spPr>
        <p:txBody>
          <a:bodyPr>
            <a:normAutofit/>
          </a:bodyPr>
          <a:lstStyle/>
          <a:p>
            <a:r>
              <a:rPr lang="en-US" dirty="0"/>
              <a:t>An “event set”     contains all possible events:</a:t>
            </a:r>
          </a:p>
          <a:p>
            <a:pPr lvl="1"/>
            <a:r>
              <a:rPr lang="en-US" dirty="0"/>
              <a:t>Discrete: when there are a finite number of events </a:t>
            </a:r>
          </a:p>
          <a:p>
            <a:pPr lvl="1"/>
            <a:r>
              <a:rPr lang="en-US" dirty="0"/>
              <a:t>Continuous: when there are infinitely many events </a:t>
            </a:r>
          </a:p>
          <a:p>
            <a:r>
              <a:rPr lang="en-US" dirty="0"/>
              <a:t>A “random variable”     could take any one of these events: </a:t>
            </a:r>
          </a:p>
          <a:p>
            <a:r>
              <a:rPr lang="en-US" dirty="0"/>
              <a:t>A probability of an event:</a:t>
            </a:r>
          </a:p>
          <a:p>
            <a:pPr lvl="1"/>
            <a:r>
              <a:rPr lang="en-US" dirty="0"/>
              <a:t>How likely would the </a:t>
            </a:r>
            <a:r>
              <a:rPr lang="en-US" i="1" dirty="0" err="1"/>
              <a:t>i</a:t>
            </a:r>
            <a:r>
              <a:rPr lang="en-US" dirty="0" err="1"/>
              <a:t>-th</a:t>
            </a:r>
            <a:r>
              <a:rPr lang="en-US" dirty="0"/>
              <a:t> event happen?</a:t>
            </a:r>
          </a:p>
          <a:p>
            <a:pPr lvl="1"/>
            <a:r>
              <a:rPr lang="en-US" dirty="0"/>
              <a:t>How often has the </a:t>
            </a:r>
            <a:r>
              <a:rPr lang="en-US" i="1" dirty="0" err="1"/>
              <a:t>i</a:t>
            </a:r>
            <a:r>
              <a:rPr lang="en-US" dirty="0" err="1"/>
              <a:t>-th</a:t>
            </a:r>
            <a:r>
              <a:rPr lang="en-US" dirty="0"/>
              <a:t> event occur relative to the other events?</a:t>
            </a:r>
          </a:p>
          <a:p>
            <a:r>
              <a:rPr lang="en-US" dirty="0"/>
              <a:t>Properties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Non-negative: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Unit volume: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691146-7660-6E46-899E-EFD788074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4C76F1-53C0-3946-A196-F4BEB5790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092" y="1918134"/>
            <a:ext cx="203200" cy="22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EFD0E6-8450-454C-AACD-4127C6158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491" y="1918134"/>
            <a:ext cx="27432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3FBC9B-A895-D542-9219-1B52C9BB4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5027" y="2326121"/>
            <a:ext cx="10922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83AF94-3EB2-E447-B55F-DD56123E9A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5027" y="2741469"/>
            <a:ext cx="1092200" cy="33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97B31A-F2F1-9342-9A30-2CA7ED5D13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9027" y="3250045"/>
            <a:ext cx="279400" cy="228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FE44DE6-5248-814F-92AD-4A79E2FC39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5691" y="3224645"/>
            <a:ext cx="889000" cy="254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979311-B9DC-8A45-8655-74F358946B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16186" y="3723048"/>
            <a:ext cx="1358900" cy="330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097C609-F52C-0246-BB8A-815423A878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21809" y="5397500"/>
            <a:ext cx="1955800" cy="330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976F2B-0B27-074B-BC89-98CF4DFBF5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56000" y="5827712"/>
            <a:ext cx="23368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79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627B3-9E90-4745-9842-4BC2A24F1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in 5 minutes –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BE82A-B9AC-A748-BE94-84F1ACB78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9372"/>
            <a:ext cx="10515600" cy="4895850"/>
          </a:xfrm>
        </p:spPr>
        <p:txBody>
          <a:bodyPr>
            <a:normAutofit/>
          </a:bodyPr>
          <a:lstStyle/>
          <a:p>
            <a:r>
              <a:rPr lang="en-US" dirty="0"/>
              <a:t>Multiple random variables: consider two here - </a:t>
            </a:r>
          </a:p>
          <a:p>
            <a:r>
              <a:rPr lang="en-US" dirty="0"/>
              <a:t>A joint probability </a:t>
            </a:r>
          </a:p>
          <a:p>
            <a:pPr lvl="1"/>
            <a:r>
              <a:rPr lang="en-US" dirty="0"/>
              <a:t>How likely would        and         happen together?</a:t>
            </a:r>
          </a:p>
          <a:p>
            <a:r>
              <a:rPr lang="en-US" dirty="0"/>
              <a:t>A conditional probability  </a:t>
            </a:r>
          </a:p>
          <a:p>
            <a:pPr lvl="1"/>
            <a:r>
              <a:rPr lang="en-US" dirty="0"/>
              <a:t>Given      , how likely would        happen?</a:t>
            </a:r>
          </a:p>
          <a:p>
            <a:pPr lvl="1"/>
            <a:r>
              <a:rPr lang="en-US" dirty="0"/>
              <a:t>The chance of both happening together divided by that of       happening regardless of whether        happened: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Probability function           returns a probability of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691146-7660-6E46-899E-EFD788074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17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CE1DAC7-8A52-414F-B5D8-E424095F8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659" y="1777424"/>
            <a:ext cx="647700" cy="292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FEACC52-D6BC-FF42-9A27-1250FF4BD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773" y="3092741"/>
            <a:ext cx="2616200" cy="406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78EF22-913B-4242-AA26-DC5A9E2F0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627" y="2191329"/>
            <a:ext cx="2667000" cy="406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3B577A0-E082-ED4B-BA66-8285C38003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627" y="2597729"/>
            <a:ext cx="342900" cy="406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0DA5EC6-4DA9-7B45-B2F9-1859BC64B0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1437" y="2635829"/>
            <a:ext cx="355600" cy="3683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FF77B38-EA5B-404B-8234-D87AE5BD68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9183" y="3517902"/>
            <a:ext cx="355600" cy="368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31492C2-B01C-2E4F-AA3D-E868641FA1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9237" y="3517902"/>
            <a:ext cx="342900" cy="4064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44F2FDB-A172-834C-A225-A9E23EC0F1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8309" y="3924302"/>
            <a:ext cx="355600" cy="368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71FD990-33F2-EC48-B646-50813A1E73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1873" y="4252913"/>
            <a:ext cx="342900" cy="4064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DA7A8A3-A7FD-8648-9DD3-6C3FCFF16C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9518" y="4774769"/>
            <a:ext cx="6731000" cy="762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ED66B1-42EB-2446-89CC-463AEC5612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38600" y="5690616"/>
            <a:ext cx="685800" cy="3302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9BA179E-6E63-C843-8D7F-E134F1D6F15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36659" y="5741416"/>
            <a:ext cx="2794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511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627B3-9E90-4745-9842-4BC2A24F1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Probability in 5 minutes – (3)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BE82A-B9AC-A748-BE94-84F1ACB78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random variables: consider two here - </a:t>
            </a:r>
          </a:p>
          <a:p>
            <a:r>
              <a:rPr lang="en-US" dirty="0"/>
              <a:t>A joint probability </a:t>
            </a:r>
          </a:p>
          <a:p>
            <a:pPr lvl="1"/>
            <a:r>
              <a:rPr lang="en-US" dirty="0"/>
              <a:t>How likely would        and         happen together?</a:t>
            </a:r>
          </a:p>
          <a:p>
            <a:r>
              <a:rPr lang="en-US" dirty="0"/>
              <a:t>A marginal probability </a:t>
            </a:r>
          </a:p>
          <a:p>
            <a:pPr lvl="1"/>
            <a:r>
              <a:rPr lang="en-US" dirty="0"/>
              <a:t>Regardless of what happens to     , how likely is      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691146-7660-6E46-899E-EFD788074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CE1DAC7-8A52-414F-B5D8-E424095F8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659" y="1943680"/>
            <a:ext cx="647700" cy="2921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78EF22-913B-4242-AA26-DC5A9E2F0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9627" y="2357585"/>
            <a:ext cx="2667000" cy="406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3B577A0-E082-ED4B-BA66-8285C38003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9627" y="2763985"/>
            <a:ext cx="342900" cy="406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0DA5EC6-4DA9-7B45-B2F9-1859BC64B0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1437" y="2802085"/>
            <a:ext cx="355600" cy="368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0C672E-EE21-344D-A588-1CB0F0CCC5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2450" y="3290456"/>
            <a:ext cx="1435100" cy="40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0D16EF-8AF2-244C-B630-0CF10109A1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5936" y="3767284"/>
            <a:ext cx="279400" cy="228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D99A59E-D5D2-4A4B-AD69-BBE6A35578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1009" y="3672685"/>
            <a:ext cx="342900" cy="40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064740-1008-5746-BDBD-226EF88A71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57927" y="4179891"/>
            <a:ext cx="50292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911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7C9F-F63F-5642-95AE-E03F9E2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Neural network </a:t>
            </a:r>
            <a:br>
              <a:rPr lang="en-US" dirty="0"/>
            </a:br>
            <a:r>
              <a:rPr lang="en-US" dirty="0"/>
              <a:t>                  computes a conditional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5A87-B993-884E-8539-E8D09BA85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 learning: what is </a:t>
            </a:r>
            <a:r>
              <a:rPr lang="en-US" i="1" dirty="0"/>
              <a:t>y</a:t>
            </a:r>
            <a:r>
              <a:rPr lang="en-US" dirty="0"/>
              <a:t> given </a:t>
            </a:r>
            <a:r>
              <a:rPr lang="en-US" i="1" dirty="0"/>
              <a:t>x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In other words, how probable is a certain value </a:t>
            </a:r>
            <a:r>
              <a:rPr lang="en-US" i="1" dirty="0"/>
              <a:t>y’</a:t>
            </a:r>
            <a:r>
              <a:rPr lang="en-US" dirty="0"/>
              <a:t> of </a:t>
            </a:r>
            <a:r>
              <a:rPr lang="en-US" i="1" dirty="0"/>
              <a:t>y</a:t>
            </a:r>
            <a:r>
              <a:rPr lang="en-US" dirty="0"/>
              <a:t> given </a:t>
            </a:r>
            <a:r>
              <a:rPr lang="en-US" i="1" dirty="0"/>
              <a:t>x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What kind of distributions?</a:t>
            </a:r>
          </a:p>
          <a:p>
            <a:pPr lvl="1"/>
            <a:r>
              <a:rPr lang="en-US" dirty="0"/>
              <a:t>Binary classification: Bernoulli distribution</a:t>
            </a:r>
          </a:p>
          <a:p>
            <a:pPr lvl="1"/>
            <a:r>
              <a:rPr lang="en-US" b="1" dirty="0"/>
              <a:t>Multiclass classification: Categorical distribution</a:t>
            </a:r>
          </a:p>
          <a:p>
            <a:pPr lvl="1"/>
            <a:r>
              <a:rPr lang="en-US" dirty="0"/>
              <a:t>Linear regression: Gaussian distribution</a:t>
            </a:r>
          </a:p>
          <a:p>
            <a:pPr lvl="1"/>
            <a:r>
              <a:rPr lang="en-US" dirty="0"/>
              <a:t>Multimodal linear regression: Mixture of Gaussians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5D80-B993-7E40-8CA1-96116D5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AB6055-5021-D447-936B-990AFDEB8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5450" y="2436586"/>
            <a:ext cx="11811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8AFCC9-2505-1246-8632-EAEFAA959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700" y="3324317"/>
            <a:ext cx="20066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488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Provided: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 set of </a:t>
            </a:r>
            <a:r>
              <a:rPr lang="en-US" i="1" dirty="0"/>
              <a:t>N</a:t>
            </a:r>
            <a:r>
              <a:rPr lang="en-US" dirty="0"/>
              <a:t> input-output “training” examples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 per-example loss function⭑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Evaluation sets*: validation and test examples</a:t>
            </a:r>
          </a:p>
          <a:p>
            <a:r>
              <a:rPr lang="en-US" dirty="0"/>
              <a:t>What we must decide: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Hypothesis sets      </a:t>
            </a:r>
          </a:p>
          <a:p>
            <a:pPr lvl="2"/>
            <a:r>
              <a:rPr lang="en-US" dirty="0"/>
              <a:t>Each set consists of all compatible models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6727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987" y="3519921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151" y="3900704"/>
            <a:ext cx="1397000" cy="292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3F945C-F3F1-5040-A20B-1E3640EC5F17}"/>
              </a:ext>
            </a:extLst>
          </p:cNvPr>
          <p:cNvSpPr txBox="1"/>
          <p:nvPr/>
        </p:nvSpPr>
        <p:spPr>
          <a:xfrm>
            <a:off x="5414247" y="6488668"/>
            <a:ext cx="677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Often these sets are created by holding out subsets of training examples.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2850" y="4806950"/>
            <a:ext cx="1638300" cy="2921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7834EC-9614-4340-9F8B-CB6D0C42F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15C3EB-5BB8-0D49-93C0-603E8708E946}"/>
              </a:ext>
            </a:extLst>
          </p:cNvPr>
          <p:cNvSpPr txBox="1"/>
          <p:nvPr/>
        </p:nvSpPr>
        <p:spPr>
          <a:xfrm>
            <a:off x="5414247" y="6219825"/>
            <a:ext cx="446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⭑ Often it is necessary to design a loss function.</a:t>
            </a:r>
          </a:p>
        </p:txBody>
      </p:sp>
    </p:spTree>
    <p:extLst>
      <p:ext uri="{BB962C8B-B14F-4D97-AF65-F5344CB8AC3E}">
        <p14:creationId xmlns:p14="http://schemas.microsoft.com/office/powerpoint/2010/main" val="4269555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7C9F-F63F-5642-95AE-E03F9E2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Important distributions – Bernoulli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5A87-B993-884E-8539-E8D09BA85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How probable is a certain value y’ of y given x?</a:t>
            </a:r>
          </a:p>
          <a:p>
            <a:r>
              <a:rPr lang="en-US" dirty="0"/>
              <a:t>Binary classification: Bernoulli distribution</a:t>
            </a:r>
          </a:p>
          <a:p>
            <a:pPr lvl="1"/>
            <a:r>
              <a:rPr lang="en-US" dirty="0"/>
              <a:t>Probability:                                          , where  </a:t>
            </a:r>
          </a:p>
          <a:p>
            <a:pPr lvl="1"/>
            <a:r>
              <a:rPr lang="en-US" dirty="0"/>
              <a:t>Fully characterized by                  .</a:t>
            </a:r>
          </a:p>
          <a:p>
            <a:pPr lvl="1"/>
            <a:r>
              <a:rPr lang="en-US" dirty="0"/>
              <a:t>A neural network then should turn the input     into   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a sigmoid function                                       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5D80-B993-7E40-8CA1-96116D5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8AFCC9-2505-1246-8632-EAEFAA959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4609" y="1847580"/>
            <a:ext cx="2006600" cy="342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26E81A-C081-0E4B-86E0-F902AB317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804" y="2410460"/>
            <a:ext cx="622300" cy="33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83E068-CF68-AE49-B453-AD4166A3D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4126" y="2809421"/>
            <a:ext cx="30480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197D78-6661-1947-B9AE-CB1ED9618E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9054" y="2828471"/>
            <a:ext cx="1308100" cy="330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081091-CADF-B940-B971-A51A4942A4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80101" y="3727268"/>
            <a:ext cx="165100" cy="152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BE87D0F-1659-FA4B-AFAB-C799FC20BA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6712" y="3691481"/>
            <a:ext cx="177800" cy="2159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B9D6D6-238B-C94F-8D4F-241A89FA52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10017" y="3220357"/>
            <a:ext cx="1168400" cy="3302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6C55615-FA7B-0041-B8AB-2C35DAA9C737}"/>
              </a:ext>
            </a:extLst>
          </p:cNvPr>
          <p:cNvSpPr/>
          <p:nvPr/>
        </p:nvSpPr>
        <p:spPr>
          <a:xfrm>
            <a:off x="2850638" y="420044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BF2E1D8-3A18-534E-BA3B-A6EDD1E8302D}"/>
              </a:ext>
            </a:extLst>
          </p:cNvPr>
          <p:cNvSpPr/>
          <p:nvPr/>
        </p:nvSpPr>
        <p:spPr>
          <a:xfrm>
            <a:off x="3640369" y="4119705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EBFCB2-0504-B84C-9C31-425C64341165}"/>
              </a:ext>
            </a:extLst>
          </p:cNvPr>
          <p:cNvCxnSpPr>
            <a:cxnSpLocks/>
            <a:stCxn id="15" idx="6"/>
            <a:endCxn id="16" idx="1"/>
          </p:cNvCxnSpPr>
          <p:nvPr/>
        </p:nvCxnSpPr>
        <p:spPr>
          <a:xfrm>
            <a:off x="3297613" y="4423935"/>
            <a:ext cx="342756" cy="8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8BA2E18-CF89-934F-BDB6-BFB4493D3960}"/>
              </a:ext>
            </a:extLst>
          </p:cNvPr>
          <p:cNvSpPr/>
          <p:nvPr/>
        </p:nvSpPr>
        <p:spPr>
          <a:xfrm>
            <a:off x="2850639" y="4893029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7F06B9E-0BA0-994B-A214-38BFC42C0A18}"/>
              </a:ext>
            </a:extLst>
          </p:cNvPr>
          <p:cNvCxnSpPr>
            <a:cxnSpLocks/>
            <a:stCxn id="19" idx="0"/>
            <a:endCxn id="16" idx="1"/>
          </p:cNvCxnSpPr>
          <p:nvPr/>
        </p:nvCxnSpPr>
        <p:spPr>
          <a:xfrm flipV="1">
            <a:off x="3074127" y="4432037"/>
            <a:ext cx="566242" cy="460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52D16FA4-8142-B74C-8C90-2E781F8698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4706" y="4333553"/>
            <a:ext cx="198838" cy="18076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7F50F16-1638-1B42-B288-91AB1AA3ACB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28804" y="4234136"/>
            <a:ext cx="560361" cy="37959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144D9B8-8BC1-5C42-A410-31A865B6D3B5}"/>
              </a:ext>
            </a:extLst>
          </p:cNvPr>
          <p:cNvSpPr/>
          <p:nvPr/>
        </p:nvSpPr>
        <p:spPr>
          <a:xfrm>
            <a:off x="5442188" y="4217292"/>
            <a:ext cx="733594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689FB3D-FB9A-A54B-8C40-6C7766BB7C63}"/>
              </a:ext>
            </a:extLst>
          </p:cNvPr>
          <p:cNvCxnSpPr>
            <a:cxnSpLocks/>
            <a:stCxn id="16" idx="3"/>
            <a:endCxn id="26" idx="1"/>
          </p:cNvCxnSpPr>
          <p:nvPr/>
        </p:nvCxnSpPr>
        <p:spPr>
          <a:xfrm>
            <a:off x="5022603" y="4432037"/>
            <a:ext cx="4195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424C92A-A933-AF44-ABF0-4B3AB9D1331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04276" y="4997115"/>
            <a:ext cx="139700" cy="2286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CDA4B85-3458-2549-A069-ACE929D89A0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56605" y="5413011"/>
            <a:ext cx="2743200" cy="7366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B5CC57EA-7176-1549-B825-E4B3DA0E5C8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15453" y="3550558"/>
            <a:ext cx="4618869" cy="346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1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 animBg="1"/>
      <p:bldP spid="2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736486E0-9D11-7045-A5E6-E684F673506B}"/>
              </a:ext>
            </a:extLst>
          </p:cNvPr>
          <p:cNvSpPr/>
          <p:nvPr/>
        </p:nvSpPr>
        <p:spPr>
          <a:xfrm>
            <a:off x="5172891" y="4210764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207C9F-F63F-5642-95AE-E03F9E2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distributions – Categorical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5A87-B993-884E-8539-E8D09BA85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How probable is a certain value y’ of y given x?</a:t>
            </a:r>
          </a:p>
          <a:p>
            <a:r>
              <a:rPr lang="en-US" dirty="0"/>
              <a:t>Multi-class classification: Categorical distribution</a:t>
            </a:r>
          </a:p>
          <a:p>
            <a:pPr lvl="1"/>
            <a:r>
              <a:rPr lang="en-US" dirty="0"/>
              <a:t>Probability:                              , where  </a:t>
            </a:r>
          </a:p>
          <a:p>
            <a:pPr lvl="1"/>
            <a:r>
              <a:rPr lang="en-US" dirty="0"/>
              <a:t>Fully characterized by                          .</a:t>
            </a:r>
          </a:p>
          <a:p>
            <a:pPr lvl="1"/>
            <a:r>
              <a:rPr lang="en-US" dirty="0"/>
              <a:t>A neural network then should turn the input     into a vector    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a </a:t>
            </a:r>
            <a:r>
              <a:rPr lang="en-US" b="1" dirty="0" err="1"/>
              <a:t>softmax</a:t>
            </a:r>
            <a:r>
              <a:rPr lang="en-US" dirty="0"/>
              <a:t> function:                                                     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5D80-B993-7E40-8CA1-96116D5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8AFCC9-2505-1246-8632-EAEFAA959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4609" y="1847580"/>
            <a:ext cx="2006600" cy="34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081091-CADF-B940-B971-A51A4942A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101" y="3727268"/>
            <a:ext cx="165100" cy="1524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6C55615-FA7B-0041-B8AB-2C35DAA9C737}"/>
              </a:ext>
            </a:extLst>
          </p:cNvPr>
          <p:cNvSpPr/>
          <p:nvPr/>
        </p:nvSpPr>
        <p:spPr>
          <a:xfrm>
            <a:off x="2850638" y="420044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BF2E1D8-3A18-534E-BA3B-A6EDD1E8302D}"/>
              </a:ext>
            </a:extLst>
          </p:cNvPr>
          <p:cNvSpPr/>
          <p:nvPr/>
        </p:nvSpPr>
        <p:spPr>
          <a:xfrm>
            <a:off x="3640369" y="4119705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EBFCB2-0504-B84C-9C31-425C64341165}"/>
              </a:ext>
            </a:extLst>
          </p:cNvPr>
          <p:cNvCxnSpPr>
            <a:cxnSpLocks/>
            <a:stCxn id="15" idx="6"/>
            <a:endCxn id="16" idx="1"/>
          </p:cNvCxnSpPr>
          <p:nvPr/>
        </p:nvCxnSpPr>
        <p:spPr>
          <a:xfrm>
            <a:off x="3297613" y="4423935"/>
            <a:ext cx="342756" cy="8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48BA2E18-CF89-934F-BDB6-BFB4493D3960}"/>
              </a:ext>
            </a:extLst>
          </p:cNvPr>
          <p:cNvSpPr/>
          <p:nvPr/>
        </p:nvSpPr>
        <p:spPr>
          <a:xfrm>
            <a:off x="2850639" y="4893029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7F06B9E-0BA0-994B-A214-38BFC42C0A18}"/>
              </a:ext>
            </a:extLst>
          </p:cNvPr>
          <p:cNvCxnSpPr>
            <a:cxnSpLocks/>
            <a:stCxn id="19" idx="7"/>
            <a:endCxn id="16" idx="1"/>
          </p:cNvCxnSpPr>
          <p:nvPr/>
        </p:nvCxnSpPr>
        <p:spPr>
          <a:xfrm flipV="1">
            <a:off x="3232156" y="4432037"/>
            <a:ext cx="408213" cy="526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52D16FA4-8142-B74C-8C90-2E781F8698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4706" y="4333553"/>
            <a:ext cx="198838" cy="180762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144D9B8-8BC1-5C42-A410-31A865B6D3B5}"/>
              </a:ext>
            </a:extLst>
          </p:cNvPr>
          <p:cNvSpPr/>
          <p:nvPr/>
        </p:nvSpPr>
        <p:spPr>
          <a:xfrm>
            <a:off x="5310051" y="4309247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689FB3D-FB9A-A54B-8C40-6C7766BB7C63}"/>
              </a:ext>
            </a:extLst>
          </p:cNvPr>
          <p:cNvCxnSpPr>
            <a:cxnSpLocks/>
            <a:stCxn id="16" idx="3"/>
            <a:endCxn id="26" idx="1"/>
          </p:cNvCxnSpPr>
          <p:nvPr/>
        </p:nvCxnSpPr>
        <p:spPr>
          <a:xfrm flipV="1">
            <a:off x="5022603" y="4423935"/>
            <a:ext cx="287448" cy="8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8424C92A-A933-AF44-ABF0-4B3AB9D133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4276" y="4997115"/>
            <a:ext cx="139700" cy="22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F5005F-A27B-3C48-8E63-E947FC43A0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6305" y="2410460"/>
            <a:ext cx="26289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230BFB-92E3-3A44-9415-8DF4BCE993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74125" y="2817903"/>
            <a:ext cx="2171700" cy="330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28FF74-AF2B-E045-ACF3-AA03EE6C3A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5782" y="2623452"/>
            <a:ext cx="1064201" cy="7159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637A5FF-CAFF-2941-868A-2CD0D6EE70A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57222" y="3266356"/>
            <a:ext cx="1891029" cy="2842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9186973-EB81-9E41-9F9A-AF171A2D8C6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58522" y="3044371"/>
            <a:ext cx="1385314" cy="144925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A8D9653-8558-1D4D-8158-FE85D7B5F9A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84255" y="4343137"/>
            <a:ext cx="381000" cy="1778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6DAEDBA2-1CF4-854E-A861-F355E654E535}"/>
              </a:ext>
            </a:extLst>
          </p:cNvPr>
          <p:cNvSpPr/>
          <p:nvPr/>
        </p:nvSpPr>
        <p:spPr>
          <a:xfrm>
            <a:off x="6172367" y="4893030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BB5FF6E-462D-AF4A-B582-DE8F4DF0C02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17847" y="4940581"/>
            <a:ext cx="229390" cy="237583"/>
          </a:xfrm>
          <a:prstGeom prst="rect">
            <a:avLst/>
          </a:prstGeom>
        </p:spPr>
      </p:pic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BD190A8E-961C-7448-852A-51C04D125A4B}"/>
              </a:ext>
            </a:extLst>
          </p:cNvPr>
          <p:cNvCxnSpPr>
            <a:stCxn id="26" idx="2"/>
            <a:endCxn id="35" idx="1"/>
          </p:cNvCxnSpPr>
          <p:nvPr/>
        </p:nvCxnSpPr>
        <p:spPr>
          <a:xfrm rot="16200000" flipH="1">
            <a:off x="5614215" y="4501220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6F514C65-05C0-1340-BFF1-32BF8671093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243642" y="4343137"/>
            <a:ext cx="177800" cy="1524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4CD41BA0-AA00-E947-84FC-CFD3789D8F0D}"/>
              </a:ext>
            </a:extLst>
          </p:cNvPr>
          <p:cNvSpPr/>
          <p:nvPr/>
        </p:nvSpPr>
        <p:spPr>
          <a:xfrm>
            <a:off x="6181075" y="4310743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E9DE687-4DCE-C746-B62E-AE052520BDA1}"/>
              </a:ext>
            </a:extLst>
          </p:cNvPr>
          <p:cNvCxnSpPr>
            <a:cxnSpLocks/>
            <a:stCxn id="26" idx="3"/>
            <a:endCxn id="42" idx="1"/>
          </p:cNvCxnSpPr>
          <p:nvPr/>
        </p:nvCxnSpPr>
        <p:spPr>
          <a:xfrm>
            <a:off x="5843576" y="4423935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F867F849-3B7B-C24F-8883-2A14E6A28067}"/>
              </a:ext>
            </a:extLst>
          </p:cNvPr>
          <p:cNvCxnSpPr>
            <a:cxnSpLocks/>
            <a:stCxn id="35" idx="0"/>
            <a:endCxn id="42" idx="2"/>
          </p:cNvCxnSpPr>
          <p:nvPr/>
        </p:nvCxnSpPr>
        <p:spPr>
          <a:xfrm flipV="1">
            <a:off x="6332543" y="4537166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2E462631-4A08-8144-AF23-8D28D0A2661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771132" y="5482454"/>
            <a:ext cx="38735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2184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7C9F-F63F-5642-95AE-E03F9E2CD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distributions – Gaussian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75A87-B993-884E-8539-E8D09BA85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How probable is a certain value y’ of y given x?</a:t>
            </a:r>
          </a:p>
          <a:p>
            <a:r>
              <a:rPr lang="en-US" dirty="0"/>
              <a:t>Regression: Gaussian distribution            with an identity covariance</a:t>
            </a:r>
          </a:p>
          <a:p>
            <a:pPr lvl="1"/>
            <a:r>
              <a:rPr lang="en-US" dirty="0"/>
              <a:t>Probability:</a:t>
            </a:r>
          </a:p>
          <a:p>
            <a:pPr lvl="1"/>
            <a:r>
              <a:rPr lang="en-US" dirty="0"/>
              <a:t>Fully characterized by            .</a:t>
            </a:r>
          </a:p>
          <a:p>
            <a:pPr lvl="1"/>
            <a:r>
              <a:rPr lang="en-US" dirty="0"/>
              <a:t>A neural network then should turn the input     into a vector    . </a:t>
            </a:r>
          </a:p>
          <a:p>
            <a:pPr lvl="1"/>
            <a:r>
              <a:rPr lang="en-US" dirty="0"/>
              <a:t>Can be done trivially by affine transformation.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4B5D80-B993-7E40-8CA1-96116D5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8AFCC9-2505-1246-8632-EAEFAA959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4609" y="1847580"/>
            <a:ext cx="2006600" cy="34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081091-CADF-B940-B971-A51A4942A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101" y="3727268"/>
            <a:ext cx="165100" cy="15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5EF9AE-73DB-0148-B955-4219DA4468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6504" y="2433763"/>
            <a:ext cx="800100" cy="279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004B5D-C360-8447-B471-82357FA822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9451" y="2736615"/>
            <a:ext cx="4013200" cy="520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44F8F8-E1C2-0545-8EE6-CE5632B8D5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09082" y="3265252"/>
            <a:ext cx="736600" cy="254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3090560-3227-4345-8651-89389389AD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47909" y="3732502"/>
            <a:ext cx="1524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04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4D9EC1C-54CB-CE42-BF18-85CFEB67C280}"/>
              </a:ext>
            </a:extLst>
          </p:cNvPr>
          <p:cNvSpPr/>
          <p:nvPr/>
        </p:nvSpPr>
        <p:spPr>
          <a:xfrm>
            <a:off x="1559293" y="3368845"/>
            <a:ext cx="2464067" cy="775093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B8AE8B-8229-F442-97C7-68643B67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– negative log-probability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0B952-23A0-834D-BE98-41911F5C2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0244"/>
            <a:ext cx="10515600" cy="4351338"/>
          </a:xfrm>
        </p:spPr>
        <p:txBody>
          <a:bodyPr/>
          <a:lstStyle/>
          <a:p>
            <a:r>
              <a:rPr lang="en-US" dirty="0"/>
              <a:t>Once a neural network outputs a conditional distribution            ,</a:t>
            </a:r>
            <a:br>
              <a:rPr lang="en-US" dirty="0"/>
            </a:br>
            <a:r>
              <a:rPr lang="en-US" dirty="0"/>
              <a:t>a natural way to define a loss function arises.</a:t>
            </a:r>
          </a:p>
          <a:p>
            <a:r>
              <a:rPr lang="en-US" dirty="0"/>
              <a:t>Make sure training data is maximally likely:</a:t>
            </a:r>
          </a:p>
          <a:p>
            <a:pPr lvl="1"/>
            <a:r>
              <a:rPr lang="en-US" dirty="0"/>
              <a:t>Equiv. to making sure each and every training example is maximally likely.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Why </a:t>
            </a:r>
            <a:r>
              <a:rPr lang="en-US" i="1" dirty="0"/>
              <a:t>log</a:t>
            </a:r>
            <a:r>
              <a:rPr lang="en-US" dirty="0"/>
              <a:t>? – many reasons… but out of the lecture’s scope. </a:t>
            </a:r>
          </a:p>
          <a:p>
            <a:r>
              <a:rPr lang="en-US" dirty="0"/>
              <a:t>Equivalently, we want to minimize the </a:t>
            </a:r>
            <a:r>
              <a:rPr lang="en-US" i="1" dirty="0"/>
              <a:t>negative </a:t>
            </a:r>
            <a:r>
              <a:rPr lang="en-US" dirty="0"/>
              <a:t>log-probability.</a:t>
            </a:r>
          </a:p>
          <a:p>
            <a:pPr lvl="1"/>
            <a:r>
              <a:rPr lang="en-US" dirty="0"/>
              <a:t>A loss function is the sum of negative log-probabilities of correct answers.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B1490-B08A-7648-85DF-75236F771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047DE85-7C4C-C946-8A00-A7248C8E426F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808B79-6C8E-5F4D-A6B0-0D5B39558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2520" y="1521732"/>
            <a:ext cx="9779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E6DD78-3B6D-044C-ACA9-0589ACF1F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614" y="3204138"/>
            <a:ext cx="6235700" cy="9398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0033A86-C554-4E43-814A-5B39C07C61CE}"/>
              </a:ext>
            </a:extLst>
          </p:cNvPr>
          <p:cNvSpPr/>
          <p:nvPr/>
        </p:nvSpPr>
        <p:spPr>
          <a:xfrm>
            <a:off x="4397141" y="3204139"/>
            <a:ext cx="3488423" cy="939800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D6AB94D-4DC3-1F4F-B62B-D4D1B247B9E3}"/>
              </a:ext>
            </a:extLst>
          </p:cNvPr>
          <p:cNvSpPr/>
          <p:nvPr/>
        </p:nvSpPr>
        <p:spPr>
          <a:xfrm>
            <a:off x="2616467" y="2375317"/>
            <a:ext cx="4400350" cy="400490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B375D13-6D78-4841-ADA7-C1D026FC5091}"/>
              </a:ext>
            </a:extLst>
          </p:cNvPr>
          <p:cNvSpPr/>
          <p:nvPr/>
        </p:nvSpPr>
        <p:spPr>
          <a:xfrm>
            <a:off x="4183781" y="2824224"/>
            <a:ext cx="6067124" cy="331788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D5C4D1-7316-A649-A5C2-DDCD19A498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102" y="5690603"/>
            <a:ext cx="64262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7982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8AE8B-8229-F442-97C7-68643B67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– negative log-probability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0B952-23A0-834D-BE98-41911F5C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a neural network outputs a conditional distribution            ,</a:t>
            </a:r>
            <a:br>
              <a:rPr lang="en-US" dirty="0"/>
            </a:br>
            <a:r>
              <a:rPr lang="en-US" dirty="0"/>
              <a:t>a natural way to define a loss function arises.</a:t>
            </a:r>
          </a:p>
          <a:p>
            <a:r>
              <a:rPr lang="en-US" dirty="0"/>
              <a:t>Practical implications</a:t>
            </a:r>
          </a:p>
          <a:p>
            <a:pPr lvl="1"/>
            <a:r>
              <a:rPr lang="en-US" dirty="0"/>
              <a:t>An OP node: negative log-probability (e.g., </a:t>
            </a:r>
            <a:r>
              <a:rPr lang="en-US" dirty="0" err="1"/>
              <a:t>NLLLoss</a:t>
            </a:r>
            <a:r>
              <a:rPr lang="en-US" dirty="0"/>
              <a:t> in </a:t>
            </a:r>
            <a:r>
              <a:rPr lang="en-US" dirty="0" err="1"/>
              <a:t>PyTorch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Inputs: the conditional distribution and the correct output</a:t>
            </a:r>
          </a:p>
          <a:p>
            <a:pPr lvl="2"/>
            <a:r>
              <a:rPr lang="en-US" dirty="0"/>
              <a:t>Output: the negative log-probability (a scalar)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B1490-B08A-7648-85DF-75236F771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808B79-6C8E-5F4D-A6B0-0D5B39558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145" y="1877867"/>
            <a:ext cx="9779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3318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2C6CF88-5E22-1243-9CE2-C63318D4C847}"/>
              </a:ext>
            </a:extLst>
          </p:cNvPr>
          <p:cNvSpPr/>
          <p:nvPr/>
        </p:nvSpPr>
        <p:spPr>
          <a:xfrm>
            <a:off x="6958868" y="3313742"/>
            <a:ext cx="4702942" cy="601755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AD9B8EFD-743F-CB44-8CE1-352EFD6135AD}"/>
              </a:ext>
            </a:extLst>
          </p:cNvPr>
          <p:cNvSpPr/>
          <p:nvPr/>
        </p:nvSpPr>
        <p:spPr>
          <a:xfrm>
            <a:off x="6955422" y="3956476"/>
            <a:ext cx="4706387" cy="1472172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B8AE8B-8229-F442-97C7-68643B679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 – negative log-probability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0B952-23A0-834D-BE98-41911F5C2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a neural network outputs a conditional distribution            ,</a:t>
            </a:r>
            <a:br>
              <a:rPr lang="en-US" dirty="0"/>
            </a:br>
            <a:r>
              <a:rPr lang="en-US" dirty="0"/>
              <a:t>a natural way to define a loss function arises.</a:t>
            </a:r>
          </a:p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Computes a Bernoulli distribution</a:t>
            </a:r>
          </a:p>
          <a:p>
            <a:pPr lvl="1"/>
            <a:r>
              <a:rPr lang="en-US" dirty="0"/>
              <a:t>Computes a negative log-probability</a:t>
            </a:r>
          </a:p>
          <a:p>
            <a:pPr lvl="1"/>
            <a:r>
              <a:rPr lang="en-US" dirty="0"/>
              <a:t>All in </a:t>
            </a:r>
            <a:r>
              <a:rPr lang="en-US" b="1" dirty="0"/>
              <a:t>one directed acyclic graph</a:t>
            </a:r>
          </a:p>
          <a:p>
            <a:r>
              <a:rPr lang="en-US" dirty="0"/>
              <a:t>Forward computation</a:t>
            </a:r>
          </a:p>
          <a:p>
            <a:pPr lvl="1"/>
            <a:r>
              <a:rPr lang="en-US" dirty="0"/>
              <a:t>Computes the conditional distribution, and</a:t>
            </a:r>
          </a:p>
          <a:p>
            <a:pPr lvl="1"/>
            <a:r>
              <a:rPr lang="en-US" dirty="0"/>
              <a:t>Computes the per-example loss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B1490-B08A-7648-85DF-75236F771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808B79-6C8E-5F4D-A6B0-0D5B39558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2145" y="1877867"/>
            <a:ext cx="977900" cy="3302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9F84694-B77D-EA4E-B037-C203C70CFF0F}"/>
              </a:ext>
            </a:extLst>
          </p:cNvPr>
          <p:cNvSpPr/>
          <p:nvPr/>
        </p:nvSpPr>
        <p:spPr>
          <a:xfrm>
            <a:off x="7072774" y="405666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161D8E-4969-F14D-AF37-07C28836E0A4}"/>
              </a:ext>
            </a:extLst>
          </p:cNvPr>
          <p:cNvSpPr/>
          <p:nvPr/>
        </p:nvSpPr>
        <p:spPr>
          <a:xfrm>
            <a:off x="8072287" y="4074152"/>
            <a:ext cx="627348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1366FE-2A1A-B845-916A-CC624E150639}"/>
              </a:ext>
            </a:extLst>
          </p:cNvPr>
          <p:cNvSpPr/>
          <p:nvPr/>
        </p:nvSpPr>
        <p:spPr>
          <a:xfrm>
            <a:off x="9336082" y="4090354"/>
            <a:ext cx="451572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9F9C8DE-8A87-C644-ACDF-EFB9E8523A64}"/>
              </a:ext>
            </a:extLst>
          </p:cNvPr>
          <p:cNvCxnSpPr>
            <a:cxnSpLocks/>
            <a:stCxn id="6" idx="6"/>
            <a:endCxn id="7" idx="1"/>
          </p:cNvCxnSpPr>
          <p:nvPr/>
        </p:nvCxnSpPr>
        <p:spPr>
          <a:xfrm>
            <a:off x="7519749" y="4280155"/>
            <a:ext cx="552538" cy="8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C2738CA-3E47-4A44-94B8-BC650BBF5AF9}"/>
              </a:ext>
            </a:extLst>
          </p:cNvPr>
          <p:cNvSpPr/>
          <p:nvPr/>
        </p:nvSpPr>
        <p:spPr>
          <a:xfrm>
            <a:off x="7957165" y="4882964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EE96584-34BF-FA4D-9E2B-09C663A0DACF}"/>
              </a:ext>
            </a:extLst>
          </p:cNvPr>
          <p:cNvCxnSpPr>
            <a:cxnSpLocks/>
            <a:stCxn id="10" idx="0"/>
            <a:endCxn id="7" idx="2"/>
          </p:cNvCxnSpPr>
          <p:nvPr/>
        </p:nvCxnSpPr>
        <p:spPr>
          <a:xfrm flipV="1">
            <a:off x="8180653" y="4503641"/>
            <a:ext cx="205308" cy="379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8BA6E6-1312-9349-ACB4-390A5B81655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699635" y="4288897"/>
            <a:ext cx="636447" cy="16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D376298-88E5-CE40-8C2E-7570B9B98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6842" y="4189773"/>
            <a:ext cx="198838" cy="1807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1BE9355-7FA9-9D44-9207-570BC20C14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2287" y="5030572"/>
            <a:ext cx="253066" cy="1807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C3C73E-7E48-9346-8B6C-9D787A67DA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6743" y="4090354"/>
            <a:ext cx="578437" cy="3795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4139B38-EA58-424F-866E-6BE2BC29D4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92740" y="4107198"/>
            <a:ext cx="560361" cy="37959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520121F-67BF-9E41-8043-F861E95F1126}"/>
              </a:ext>
            </a:extLst>
          </p:cNvPr>
          <p:cNvSpPr/>
          <p:nvPr/>
        </p:nvSpPr>
        <p:spPr>
          <a:xfrm>
            <a:off x="10706124" y="4090354"/>
            <a:ext cx="733594" cy="4294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06C6F8A-F7F0-E748-8669-3E6D7BDB3621}"/>
              </a:ext>
            </a:extLst>
          </p:cNvPr>
          <p:cNvCxnSpPr>
            <a:cxnSpLocks/>
            <a:stCxn id="8" idx="3"/>
            <a:endCxn id="17" idx="1"/>
          </p:cNvCxnSpPr>
          <p:nvPr/>
        </p:nvCxnSpPr>
        <p:spPr>
          <a:xfrm>
            <a:off x="9787654" y="4305099"/>
            <a:ext cx="918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6616DEE2-A0FE-5B4D-8316-0E8093BBD3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3229" y="4161426"/>
            <a:ext cx="253066" cy="271142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34A86931-F3CF-834A-A69F-82C7BBB7DC1F}"/>
              </a:ext>
            </a:extLst>
          </p:cNvPr>
          <p:cNvSpPr/>
          <p:nvPr/>
        </p:nvSpPr>
        <p:spPr>
          <a:xfrm>
            <a:off x="9159458" y="4882964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7FE41A6-5727-214B-8973-266E0CB74C05}"/>
              </a:ext>
            </a:extLst>
          </p:cNvPr>
          <p:cNvCxnSpPr>
            <a:cxnSpLocks/>
            <a:stCxn id="20" idx="0"/>
            <a:endCxn id="8" idx="2"/>
          </p:cNvCxnSpPr>
          <p:nvPr/>
        </p:nvCxnSpPr>
        <p:spPr>
          <a:xfrm flipV="1">
            <a:off x="9382946" y="4519843"/>
            <a:ext cx="178922" cy="363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D59A53F7-BB6F-294A-80EA-72E6749403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9722" y="4970239"/>
            <a:ext cx="162685" cy="271142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B4EC831C-AE0E-7E4C-AECD-4C5B373E28AE}"/>
              </a:ext>
            </a:extLst>
          </p:cNvPr>
          <p:cNvSpPr/>
          <p:nvPr/>
        </p:nvSpPr>
        <p:spPr>
          <a:xfrm>
            <a:off x="7072774" y="3379112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D1A339C-0785-AA41-AA23-6B16126177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2761" y="3509501"/>
            <a:ext cx="127000" cy="1778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17F7FD2-95B2-3443-8A0D-29A6A1AF78A5}"/>
              </a:ext>
            </a:extLst>
          </p:cNvPr>
          <p:cNvSpPr/>
          <p:nvPr/>
        </p:nvSpPr>
        <p:spPr>
          <a:xfrm>
            <a:off x="10551763" y="3444484"/>
            <a:ext cx="1042314" cy="31623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NLLLoss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C1C73F5-F2CE-9C4D-BF0D-EBACFAAF5D71}"/>
              </a:ext>
            </a:extLst>
          </p:cNvPr>
          <p:cNvCxnSpPr>
            <a:cxnSpLocks/>
            <a:stCxn id="17" idx="0"/>
            <a:endCxn id="25" idx="2"/>
          </p:cNvCxnSpPr>
          <p:nvPr/>
        </p:nvCxnSpPr>
        <p:spPr>
          <a:xfrm flipH="1" flipV="1">
            <a:off x="11072920" y="3760717"/>
            <a:ext cx="1" cy="329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47BB062-841F-564A-8751-BB49EA122C08}"/>
              </a:ext>
            </a:extLst>
          </p:cNvPr>
          <p:cNvCxnSpPr>
            <a:cxnSpLocks/>
            <a:stCxn id="23" idx="6"/>
            <a:endCxn id="25" idx="1"/>
          </p:cNvCxnSpPr>
          <p:nvPr/>
        </p:nvCxnSpPr>
        <p:spPr>
          <a:xfrm>
            <a:off x="7519749" y="3602600"/>
            <a:ext cx="303201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E15C65E-B569-3741-AD68-D6918B8CA88E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5656651" y="3379112"/>
            <a:ext cx="1298771" cy="131345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35D04E8-FB54-F24A-9B89-FFB1710CD600}"/>
              </a:ext>
            </a:extLst>
          </p:cNvPr>
          <p:cNvCxnSpPr>
            <a:cxnSpLocks/>
          </p:cNvCxnSpPr>
          <p:nvPr/>
        </p:nvCxnSpPr>
        <p:spPr>
          <a:xfrm flipV="1">
            <a:off x="5882437" y="3602600"/>
            <a:ext cx="1069445" cy="250864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23709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26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points to consider both in research and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decide/design a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hypothesis set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decide a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loss function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do we </a:t>
            </a:r>
            <a:r>
              <a:rPr lang="en-US" b="1" dirty="0"/>
              <a:t>optimize</a:t>
            </a:r>
            <a:r>
              <a:rPr lang="en-US" dirty="0"/>
              <a:t> the loss function?</a:t>
            </a:r>
          </a:p>
        </p:txBody>
      </p:sp>
    </p:spTree>
    <p:extLst>
      <p:ext uri="{BB962C8B-B14F-4D97-AF65-F5344CB8AC3E}">
        <p14:creationId xmlns:p14="http://schemas.microsoft.com/office/powerpoint/2010/main" val="35085058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E8EE7-3365-7644-BF87-4F30A08E4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Minimization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DFD21-AD02-E240-BDA7-51E844137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What we now know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to build a neural network with an arbitrary architecture.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to define a per-example loss as a negative log-probability.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Define a single directed acyclic graph containing both.</a:t>
            </a:r>
          </a:p>
          <a:p>
            <a:r>
              <a:rPr lang="en-US" dirty="0"/>
              <a:t>What </a:t>
            </a:r>
            <a:r>
              <a:rPr lang="en-US" b="1" dirty="0"/>
              <a:t>Francis Bach </a:t>
            </a:r>
            <a:r>
              <a:rPr lang="en-US" dirty="0"/>
              <a:t>is teaching you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Learning as optimization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algorithms</a:t>
            </a:r>
          </a:p>
          <a:p>
            <a:r>
              <a:rPr lang="en-US" dirty="0"/>
              <a:t>What we now need to know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to compute the gradient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Use the gradient with an optimization algorithm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69ABE-47EF-6E4F-ACF3-BF58F0AD9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5990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Local, iterative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An arbitrary function </a:t>
            </a:r>
          </a:p>
          <a:p>
            <a:r>
              <a:rPr lang="en-US" dirty="0"/>
              <a:t>Given the current value     , how should I move to minimize    ?</a:t>
            </a:r>
          </a:p>
          <a:p>
            <a:r>
              <a:rPr lang="en-US" dirty="0"/>
              <a:t>Random guided search</a:t>
            </a:r>
          </a:p>
          <a:p>
            <a:pPr lvl="1"/>
            <a:r>
              <a:rPr lang="en-US" dirty="0"/>
              <a:t>Stochastically perturb      :                      , where </a:t>
            </a:r>
          </a:p>
          <a:p>
            <a:pPr lvl="1"/>
            <a:r>
              <a:rPr lang="en-US" dirty="0"/>
              <a:t>Test each perturbed point  </a:t>
            </a:r>
          </a:p>
          <a:p>
            <a:pPr lvl="1"/>
            <a:r>
              <a:rPr lang="en-US" dirty="0"/>
              <a:t>Find the best perturbed point </a:t>
            </a:r>
          </a:p>
          <a:p>
            <a:pPr lvl="1"/>
            <a:r>
              <a:rPr lang="en-US" dirty="0"/>
              <a:t>Repeat this until no improvement could be made.</a:t>
            </a:r>
          </a:p>
          <a:p>
            <a:r>
              <a:rPr lang="en-US" dirty="0"/>
              <a:t>Applicable to any arbitrary loss function and neural network.</a:t>
            </a:r>
          </a:p>
          <a:p>
            <a:r>
              <a:rPr lang="en-US" dirty="0"/>
              <a:t>Inefficient in the high-dimensional parameter space: large   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7EBA50-2C1C-9F46-A824-10230879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837" y="2445552"/>
            <a:ext cx="2540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56EC58-8361-CF46-A2AB-CDE048B0A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7621" y="2477302"/>
            <a:ext cx="203200" cy="228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CA1260-F2A4-5A47-89D5-171E759C31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0571" y="1868037"/>
            <a:ext cx="1574800" cy="292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D09388-AB5F-A642-9F73-A7554A6FF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5169" y="3377598"/>
            <a:ext cx="254000" cy="292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3E3A06-5CFE-F24B-AEB8-04AD2CB856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6110" y="3379203"/>
            <a:ext cx="1524000" cy="292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5BA8038-7177-A341-BC44-0C1987B15A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22486" y="3301398"/>
            <a:ext cx="19939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D48D0F7-E0B4-CA45-B466-5C45859CA7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4799" y="3754788"/>
            <a:ext cx="736600" cy="330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76B7BEC-7B24-3D47-A556-6480C28322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2586" y="4121350"/>
            <a:ext cx="2514600" cy="482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2787246-CB08-3E43-90B1-1036D786D11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76886" y="5547761"/>
            <a:ext cx="1524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8518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Local, iterative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375"/>
            <a:ext cx="10515600" cy="4351338"/>
          </a:xfrm>
        </p:spPr>
        <p:txBody>
          <a:bodyPr/>
          <a:lstStyle/>
          <a:p>
            <a:r>
              <a:rPr lang="en-US" dirty="0"/>
              <a:t>An arbitrary function </a:t>
            </a:r>
          </a:p>
          <a:p>
            <a:r>
              <a:rPr lang="en-US" dirty="0"/>
              <a:t>Given the current value     , how should I move to minimize    ?</a:t>
            </a:r>
          </a:p>
          <a:p>
            <a:r>
              <a:rPr lang="en-US" dirty="0"/>
              <a:t>Random guided search</a:t>
            </a:r>
          </a:p>
          <a:p>
            <a:pPr lvl="1"/>
            <a:r>
              <a:rPr lang="en-US" dirty="0"/>
              <a:t>Applicable to any arbitrary loss </a:t>
            </a:r>
            <a:br>
              <a:rPr lang="en-US" dirty="0"/>
            </a:br>
            <a:r>
              <a:rPr lang="en-US" dirty="0"/>
              <a:t>function and neural network.</a:t>
            </a:r>
          </a:p>
          <a:p>
            <a:pPr lvl="1"/>
            <a:r>
              <a:rPr lang="en-US" dirty="0"/>
              <a:t>Inefficient in the high-dimensional </a:t>
            </a:r>
            <a:br>
              <a:rPr lang="en-US" dirty="0"/>
            </a:br>
            <a:r>
              <a:rPr lang="en-US" dirty="0"/>
              <a:t>parameter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7EBA50-2C1C-9F46-A824-10230879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837" y="2118302"/>
            <a:ext cx="2540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56EC58-8361-CF46-A2AB-CDE048B0A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7621" y="2150052"/>
            <a:ext cx="203200" cy="228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CA1260-F2A4-5A47-89D5-171E759C31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0571" y="1540787"/>
            <a:ext cx="15748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73DFE5-8756-9344-BDB8-7F9AF4163D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6998" y="1982813"/>
            <a:ext cx="6356952" cy="476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606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                                                  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r>
              <a:rPr lang="en-US" dirty="0"/>
              <a:t>Supervised learning finds an appropriate algorithm/model automatically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For each hypothesis set        , find the best model:*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the optimization algorithm.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3425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405" y="2734613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629" y="2365098"/>
            <a:ext cx="13970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987" y="3146381"/>
            <a:ext cx="16383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35DD31-3D1B-9649-BA9E-759F84E018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1682" y="4425372"/>
            <a:ext cx="482600" cy="279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FA134-0B97-C148-AF1B-00F70D0B46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7287" y="4742766"/>
            <a:ext cx="4635500" cy="93980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938220B-643F-9F43-8BF1-A21D0863D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3249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Gradient-based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continuous</a:t>
            </a:r>
            <a:r>
              <a:rPr lang="en-US" dirty="0"/>
              <a:t>, </a:t>
            </a:r>
            <a:r>
              <a:rPr lang="en-US" b="1" dirty="0"/>
              <a:t>differentiable</a:t>
            </a:r>
            <a:r>
              <a:rPr lang="en-US" dirty="0"/>
              <a:t>* function </a:t>
            </a:r>
          </a:p>
          <a:p>
            <a:r>
              <a:rPr lang="en-US" dirty="0"/>
              <a:t>Given the current value     , how should I move to minimize    ?</a:t>
            </a:r>
          </a:p>
          <a:p>
            <a:r>
              <a:rPr lang="en-US" dirty="0"/>
              <a:t>Gradient descent</a:t>
            </a:r>
          </a:p>
          <a:p>
            <a:pPr lvl="1"/>
            <a:r>
              <a:rPr lang="en-US" dirty="0"/>
              <a:t>The negative gradient of the function: </a:t>
            </a:r>
          </a:p>
          <a:p>
            <a:pPr lvl="1"/>
            <a:r>
              <a:rPr lang="en-US" dirty="0"/>
              <a:t>This is only valid in a local </a:t>
            </a:r>
            <a:r>
              <a:rPr lang="en-US" dirty="0" err="1"/>
              <a:t>neighbourhood</a:t>
            </a:r>
            <a:r>
              <a:rPr lang="en-US" dirty="0"/>
              <a:t> of     : take a very small step!</a:t>
            </a:r>
          </a:p>
          <a:p>
            <a:pPr lvl="1"/>
            <a:endParaRPr lang="en-US" dirty="0"/>
          </a:p>
          <a:p>
            <a:r>
              <a:rPr lang="en-US" dirty="0"/>
              <a:t>Efficient and effective even in the high dimensional space.</a:t>
            </a:r>
          </a:p>
          <a:p>
            <a:pPr lvl="1"/>
            <a:r>
              <a:rPr lang="en-US" dirty="0"/>
              <a:t>Can be improved with the second-order information (Hessian and/or FIM)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7EBA50-2C1C-9F46-A824-10230879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837" y="2445552"/>
            <a:ext cx="2540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56EC58-8361-CF46-A2AB-CDE048B0A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7621" y="2477302"/>
            <a:ext cx="203200" cy="228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8324C5-4BA1-4840-A83D-7401CA230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428" y="3752983"/>
            <a:ext cx="254000" cy="292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F8C374-FCA0-9D4A-B26E-377963B3D19B}"/>
              </a:ext>
            </a:extLst>
          </p:cNvPr>
          <p:cNvSpPr txBox="1"/>
          <p:nvPr/>
        </p:nvSpPr>
        <p:spPr>
          <a:xfrm>
            <a:off x="6336632" y="6488668"/>
            <a:ext cx="4918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Almost everywhere, but not necessarily everywhere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EDE5A2-95B6-8847-A190-4090B2163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268" y="1887297"/>
            <a:ext cx="1574800" cy="292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770A25-CF07-EE4C-99F5-80FE8618EB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170" y="3360152"/>
            <a:ext cx="1219200" cy="330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2E9C3B-596F-8E4F-830F-E5B8555935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8729" y="4127107"/>
            <a:ext cx="24130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505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Gradient-based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continuous</a:t>
            </a:r>
            <a:r>
              <a:rPr lang="en-US" dirty="0"/>
              <a:t>, </a:t>
            </a:r>
            <a:r>
              <a:rPr lang="en-US" b="1" dirty="0"/>
              <a:t>differentiable</a:t>
            </a:r>
            <a:r>
              <a:rPr lang="en-US" dirty="0"/>
              <a:t> function </a:t>
            </a:r>
          </a:p>
          <a:p>
            <a:r>
              <a:rPr lang="en-US" dirty="0"/>
              <a:t>Given the current value     , how should I move to minimize    ?</a:t>
            </a:r>
          </a:p>
          <a:p>
            <a:r>
              <a:rPr lang="en-US" dirty="0"/>
              <a:t>Gradient descent</a:t>
            </a:r>
          </a:p>
          <a:p>
            <a:pPr lvl="1"/>
            <a:r>
              <a:rPr lang="en-US" dirty="0"/>
              <a:t>Efficient and effective even </a:t>
            </a:r>
            <a:br>
              <a:rPr lang="en-US" dirty="0"/>
            </a:br>
            <a:r>
              <a:rPr lang="en-US" dirty="0"/>
              <a:t>in the high dimensional space.</a:t>
            </a:r>
          </a:p>
          <a:p>
            <a:pPr lvl="1"/>
            <a:r>
              <a:rPr lang="en-US" dirty="0"/>
              <a:t>Learning rate must be carefully </a:t>
            </a:r>
            <a:br>
              <a:rPr lang="en-US" dirty="0"/>
            </a:br>
            <a:r>
              <a:rPr lang="en-US" dirty="0"/>
              <a:t>selected and annealed over time.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7EBA50-2C1C-9F46-A824-10230879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837" y="2445552"/>
            <a:ext cx="254000" cy="29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56EC58-8361-CF46-A2AB-CDE048B0A7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7621" y="2477302"/>
            <a:ext cx="203200" cy="228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EDE5A2-95B6-8847-A190-4090B2163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3514" y="1877672"/>
            <a:ext cx="15748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D539A7-EC90-DC45-9195-D9DF73BFB1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9600" y="2477302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6950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Computation – Backpropagation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How do we compute the gradient of the loss function?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Manual derivation</a:t>
            </a:r>
          </a:p>
          <a:p>
            <a:pPr lvl="1"/>
            <a:r>
              <a:rPr lang="en-US" dirty="0"/>
              <a:t>Relatively doable when the DAG is small and simple.</a:t>
            </a:r>
          </a:p>
          <a:p>
            <a:pPr lvl="1"/>
            <a:r>
              <a:rPr lang="en-US" dirty="0"/>
              <a:t>When the DAG is larger and complicated, too much hassle.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Automatic differentiation (</a:t>
            </a:r>
            <a:r>
              <a:rPr lang="en-US" dirty="0" err="1"/>
              <a:t>autograd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Use the chain rule of derivatives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The DAG is nothing but a composition of (mostly) differentiable functions.</a:t>
            </a:r>
          </a:p>
          <a:p>
            <a:pPr lvl="1"/>
            <a:r>
              <a:rPr lang="en-US" dirty="0"/>
              <a:t>Automatically apply the chain rule of derivatives.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8C18B2-F7E5-1B4F-A3FF-2866D05A1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646" y="4469265"/>
            <a:ext cx="24003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334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Computation – Backpropagation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Automatic differentiation (</a:t>
            </a:r>
            <a:r>
              <a:rPr lang="en-US" dirty="0" err="1"/>
              <a:t>autograd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Implement the Jacobian-vector product of each OP node: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r>
              <a:rPr lang="en-US" dirty="0"/>
              <a:t>Can be implemented efficiently without explicitly computing the Jacobian.</a:t>
            </a:r>
          </a:p>
          <a:p>
            <a:pPr lvl="2"/>
            <a:r>
              <a:rPr lang="en-US" dirty="0"/>
              <a:t>The same implementation can be reused every time the OP node is called.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9FE89C-FDB4-824C-82DB-D0DD8F68FF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160" y="2833902"/>
            <a:ext cx="5753100" cy="1536700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9067F09-8430-B84C-8E41-C0B7EC3E71E9}"/>
              </a:ext>
            </a:extLst>
          </p:cNvPr>
          <p:cNvSpPr/>
          <p:nvPr/>
        </p:nvSpPr>
        <p:spPr>
          <a:xfrm>
            <a:off x="3259321" y="2737466"/>
            <a:ext cx="2958599" cy="1747904"/>
          </a:xfrm>
          <a:prstGeom prst="round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2992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Computation – Backpropagation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Automatic differentiation (</a:t>
            </a:r>
            <a:r>
              <a:rPr lang="en-US" dirty="0" err="1"/>
              <a:t>autograd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 startAt="2"/>
            </a:pPr>
            <a:r>
              <a:rPr lang="en-US" dirty="0"/>
              <a:t>Reverse-sweep the DAG starting from the loss function node.</a:t>
            </a:r>
          </a:p>
          <a:p>
            <a:pPr lvl="2"/>
            <a:r>
              <a:rPr lang="en-US" dirty="0"/>
              <a:t>Iteratively multiplies the Jacobian of each OP node until the leaf nodes of the parameters.</a:t>
            </a:r>
          </a:p>
          <a:p>
            <a:pPr lvl="2"/>
            <a:r>
              <a:rPr lang="en-US" dirty="0"/>
              <a:t>(Often) as expensive as forward computation with a constant overhead: O(N)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34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CCC661F-FECB-594E-980B-FB738C269363}"/>
              </a:ext>
            </a:extLst>
          </p:cNvPr>
          <p:cNvSpPr/>
          <p:nvPr/>
        </p:nvSpPr>
        <p:spPr>
          <a:xfrm>
            <a:off x="3110343" y="4389466"/>
            <a:ext cx="590323" cy="590323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CC8759-A764-CF42-AE80-2A7CB8B85BDF}"/>
              </a:ext>
            </a:extLst>
          </p:cNvPr>
          <p:cNvSpPr/>
          <p:nvPr/>
        </p:nvSpPr>
        <p:spPr>
          <a:xfrm>
            <a:off x="4430406" y="4412559"/>
            <a:ext cx="828543" cy="5672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CF4BBBA-404C-6645-8445-3A01D136715E}"/>
              </a:ext>
            </a:extLst>
          </p:cNvPr>
          <p:cNvSpPr/>
          <p:nvPr/>
        </p:nvSpPr>
        <p:spPr>
          <a:xfrm>
            <a:off x="6099508" y="4433957"/>
            <a:ext cx="596394" cy="5672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58F313-9C31-1E41-9E62-BEB34B7C5E74}"/>
              </a:ext>
            </a:extLst>
          </p:cNvPr>
          <p:cNvCxnSpPr>
            <a:cxnSpLocks/>
            <a:stCxn id="7" idx="6"/>
            <a:endCxn id="8" idx="1"/>
          </p:cNvCxnSpPr>
          <p:nvPr/>
        </p:nvCxnSpPr>
        <p:spPr>
          <a:xfrm>
            <a:off x="3700666" y="4684628"/>
            <a:ext cx="729740" cy="11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C9FE1EA4-C54F-3A46-BDEF-1CE7ABEAA652}"/>
              </a:ext>
            </a:extLst>
          </p:cNvPr>
          <p:cNvSpPr/>
          <p:nvPr/>
        </p:nvSpPr>
        <p:spPr>
          <a:xfrm>
            <a:off x="4278364" y="5480762"/>
            <a:ext cx="590323" cy="590323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B352E07-80B2-354D-94DE-5D8EC702D01D}"/>
              </a:ext>
            </a:extLst>
          </p:cNvPr>
          <p:cNvCxnSpPr>
            <a:cxnSpLocks/>
            <a:stCxn id="13" idx="0"/>
            <a:endCxn id="8" idx="2"/>
          </p:cNvCxnSpPr>
          <p:nvPr/>
        </p:nvCxnSpPr>
        <p:spPr>
          <a:xfrm flipV="1">
            <a:off x="4573526" y="4979788"/>
            <a:ext cx="271152" cy="500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74B8D0-D83D-814F-806F-08D8D662E2BD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5258949" y="4696174"/>
            <a:ext cx="840560" cy="21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CC06D37-BE74-5B48-8D9F-AF23F54B0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4200" y="4565260"/>
            <a:ext cx="262607" cy="2387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5B06F8E-3A03-7341-917B-3951FEA58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406" y="5675709"/>
            <a:ext cx="334226" cy="23873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C54680C-E42C-BC4A-9519-4C8B4C56E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2705" y="4433957"/>
            <a:ext cx="763945" cy="5013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44A434C-E69B-F14F-9872-133D7EC34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3326" y="4456203"/>
            <a:ext cx="740072" cy="50133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AC6108-8892-424A-B397-70E42DE0EC2B}"/>
              </a:ext>
            </a:extLst>
          </p:cNvPr>
          <p:cNvSpPr/>
          <p:nvPr/>
        </p:nvSpPr>
        <p:spPr>
          <a:xfrm>
            <a:off x="7908932" y="4433957"/>
            <a:ext cx="968862" cy="56722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EAC0069-064C-A641-A9B1-F5CE0C233C31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6695903" y="4717572"/>
            <a:ext cx="12130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17081B13-854F-3942-9AA9-FAC3FAB326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7811" y="4527822"/>
            <a:ext cx="334226" cy="358099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8CB9F742-F7FD-DA4E-8BF5-211D2E220B9A}"/>
              </a:ext>
            </a:extLst>
          </p:cNvPr>
          <p:cNvSpPr/>
          <p:nvPr/>
        </p:nvSpPr>
        <p:spPr>
          <a:xfrm>
            <a:off x="5866240" y="5480762"/>
            <a:ext cx="590323" cy="590323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A68F55A-443D-004C-92F7-CF15C0256C45}"/>
              </a:ext>
            </a:extLst>
          </p:cNvPr>
          <p:cNvCxnSpPr>
            <a:cxnSpLocks/>
            <a:stCxn id="23" idx="0"/>
            <a:endCxn id="11" idx="2"/>
          </p:cNvCxnSpPr>
          <p:nvPr/>
        </p:nvCxnSpPr>
        <p:spPr>
          <a:xfrm flipV="1">
            <a:off x="6161402" y="5001186"/>
            <a:ext cx="236303" cy="479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6DE854B0-5118-1B49-8FA3-C960E8A096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4695" y="5596027"/>
            <a:ext cx="214859" cy="358099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91E65F6E-51F9-784D-9AA2-0CB5015CA779}"/>
              </a:ext>
            </a:extLst>
          </p:cNvPr>
          <p:cNvSpPr/>
          <p:nvPr/>
        </p:nvSpPr>
        <p:spPr>
          <a:xfrm>
            <a:off x="3110343" y="3494615"/>
            <a:ext cx="590323" cy="590323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12D24A1-95D4-F64E-9FA5-5F40D80E1D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21639" y="3666821"/>
            <a:ext cx="167730" cy="23482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1F40E634-CA3A-5445-987E-E84E98D627EE}"/>
              </a:ext>
            </a:extLst>
          </p:cNvPr>
          <p:cNvSpPr/>
          <p:nvPr/>
        </p:nvSpPr>
        <p:spPr>
          <a:xfrm>
            <a:off x="7705066" y="3580952"/>
            <a:ext cx="1376591" cy="4176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NLLLoss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A26B732-EC50-B84A-B0BB-455E9AA38AB9}"/>
              </a:ext>
            </a:extLst>
          </p:cNvPr>
          <p:cNvCxnSpPr>
            <a:cxnSpLocks/>
            <a:stCxn id="20" idx="0"/>
            <a:endCxn id="28" idx="2"/>
          </p:cNvCxnSpPr>
          <p:nvPr/>
        </p:nvCxnSpPr>
        <p:spPr>
          <a:xfrm flipH="1" flipV="1">
            <a:off x="8393362" y="3998603"/>
            <a:ext cx="1" cy="435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F831AD9-A044-C644-9AC1-A29C44865239}"/>
              </a:ext>
            </a:extLst>
          </p:cNvPr>
          <p:cNvCxnSpPr>
            <a:cxnSpLocks/>
            <a:stCxn id="26" idx="6"/>
            <a:endCxn id="28" idx="1"/>
          </p:cNvCxnSpPr>
          <p:nvPr/>
        </p:nvCxnSpPr>
        <p:spPr>
          <a:xfrm>
            <a:off x="3700666" y="3789777"/>
            <a:ext cx="40044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E01B15C-2D70-EF4F-9DE0-D537B88B7FAF}"/>
              </a:ext>
            </a:extLst>
          </p:cNvPr>
          <p:cNvCxnSpPr>
            <a:cxnSpLocks/>
          </p:cNvCxnSpPr>
          <p:nvPr/>
        </p:nvCxnSpPr>
        <p:spPr>
          <a:xfrm>
            <a:off x="8277862" y="3998603"/>
            <a:ext cx="0" cy="45760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885370E-E7D9-9C44-9983-FC8E199215F9}"/>
              </a:ext>
            </a:extLst>
          </p:cNvPr>
          <p:cNvCxnSpPr>
            <a:cxnSpLocks/>
          </p:cNvCxnSpPr>
          <p:nvPr/>
        </p:nvCxnSpPr>
        <p:spPr>
          <a:xfrm flipH="1">
            <a:off x="6695902" y="4621320"/>
            <a:ext cx="1213030" cy="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75B28BA-DB4D-1E48-884E-3F2BC7EFE981}"/>
              </a:ext>
            </a:extLst>
          </p:cNvPr>
          <p:cNvCxnSpPr>
            <a:cxnSpLocks/>
          </p:cNvCxnSpPr>
          <p:nvPr/>
        </p:nvCxnSpPr>
        <p:spPr>
          <a:xfrm flipH="1" flipV="1">
            <a:off x="5258949" y="4609548"/>
            <a:ext cx="840559" cy="21398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85E33E9F-AB64-1C4D-8D87-E6FF9784FE6A}"/>
              </a:ext>
            </a:extLst>
          </p:cNvPr>
          <p:cNvSpPr/>
          <p:nvPr/>
        </p:nvSpPr>
        <p:spPr>
          <a:xfrm>
            <a:off x="4745382" y="4896795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F34CE16-9209-D946-8826-7B7EEFF8510C}"/>
              </a:ext>
            </a:extLst>
          </p:cNvPr>
          <p:cNvSpPr/>
          <p:nvPr/>
        </p:nvSpPr>
        <p:spPr>
          <a:xfrm>
            <a:off x="6303484" y="4916287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CCF2C08F-29E9-9A48-8324-20E06FD96646}"/>
              </a:ext>
            </a:extLst>
          </p:cNvPr>
          <p:cNvSpPr/>
          <p:nvPr/>
        </p:nvSpPr>
        <p:spPr>
          <a:xfrm>
            <a:off x="6013636" y="4510111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34020B4-D02F-5D40-878B-5C66A28BA5E8}"/>
              </a:ext>
            </a:extLst>
          </p:cNvPr>
          <p:cNvSpPr/>
          <p:nvPr/>
        </p:nvSpPr>
        <p:spPr>
          <a:xfrm>
            <a:off x="7817490" y="4518000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4223F20-E3C5-B94B-8A76-DBE522C9B307}"/>
              </a:ext>
            </a:extLst>
          </p:cNvPr>
          <p:cNvSpPr/>
          <p:nvPr/>
        </p:nvSpPr>
        <p:spPr>
          <a:xfrm>
            <a:off x="8186422" y="3872690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811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063C-020D-FE4A-9455-CF13E18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Computation – Backpropagation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5972-3632-D44D-93C9-BE16B56D9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Practical Implications – Automatic differentiation (</a:t>
            </a:r>
            <a:r>
              <a:rPr lang="en-US" dirty="0" err="1"/>
              <a:t>autograd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Unless a complete new OP is introduced, no need to manually derive the gradient</a:t>
            </a:r>
          </a:p>
          <a:p>
            <a:pPr lvl="1"/>
            <a:r>
              <a:rPr lang="en-US" dirty="0"/>
              <a:t>Nice de-coupling of specification (front-end) and implementation (back-end)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[Front-end] Design a neural network by creating a DAG.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[Back-end] The DAG is “compiled” into an efficient code for a target compute device.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6298-F1B3-544C-9DDB-FD832D0A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9D6C68-701C-EC45-B080-65AB9EA7EFB0}"/>
              </a:ext>
            </a:extLst>
          </p:cNvPr>
          <p:cNvGrpSpPr>
            <a:grpSpLocks noChangeAspect="1"/>
          </p:cNvGrpSpPr>
          <p:nvPr/>
        </p:nvGrpSpPr>
        <p:grpSpPr>
          <a:xfrm rot="18525841">
            <a:off x="1927382" y="4636631"/>
            <a:ext cx="2942400" cy="1153305"/>
            <a:chOff x="2171711" y="4006463"/>
            <a:chExt cx="4308793" cy="168887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A4A0CC-1B2F-4642-8F43-C809C1274DDD}"/>
                </a:ext>
              </a:extLst>
            </p:cNvPr>
            <p:cNvSpPr/>
            <p:nvPr/>
          </p:nvSpPr>
          <p:spPr>
            <a:xfrm>
              <a:off x="2171712" y="4695864"/>
              <a:ext cx="314037" cy="314037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D1D3EBD-63D8-5240-974B-709113B28EB1}"/>
                </a:ext>
              </a:extLst>
            </p:cNvPr>
            <p:cNvSpPr/>
            <p:nvPr/>
          </p:nvSpPr>
          <p:spPr>
            <a:xfrm>
              <a:off x="2171711" y="4190346"/>
              <a:ext cx="314037" cy="314037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45C14D1-222E-7240-9184-D295BBE2B873}"/>
                </a:ext>
              </a:extLst>
            </p:cNvPr>
            <p:cNvSpPr/>
            <p:nvPr/>
          </p:nvSpPr>
          <p:spPr>
            <a:xfrm>
              <a:off x="3039443" y="4695863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86AF2D1-E47C-7B4F-B4F8-717DA13B0A35}"/>
                </a:ext>
              </a:extLst>
            </p:cNvPr>
            <p:cNvSpPr/>
            <p:nvPr/>
          </p:nvSpPr>
          <p:spPr>
            <a:xfrm>
              <a:off x="3489593" y="4178734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02EFB32-1EC5-5145-AD7D-57041D6981DA}"/>
                </a:ext>
              </a:extLst>
            </p:cNvPr>
            <p:cNvSpPr/>
            <p:nvPr/>
          </p:nvSpPr>
          <p:spPr>
            <a:xfrm>
              <a:off x="3790383" y="5143670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BC585BA-CFCC-0242-8E9D-5553A5B332E7}"/>
                </a:ext>
              </a:extLst>
            </p:cNvPr>
            <p:cNvSpPr/>
            <p:nvPr/>
          </p:nvSpPr>
          <p:spPr>
            <a:xfrm>
              <a:off x="4444525" y="4544987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D1B8CD-E830-4749-AE82-85731F82D8A7}"/>
                </a:ext>
              </a:extLst>
            </p:cNvPr>
            <p:cNvSpPr/>
            <p:nvPr/>
          </p:nvSpPr>
          <p:spPr>
            <a:xfrm>
              <a:off x="6179714" y="4617405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2336E32-B3DB-7048-9699-FBB25FE7870F}"/>
                </a:ext>
              </a:extLst>
            </p:cNvPr>
            <p:cNvSpPr/>
            <p:nvPr/>
          </p:nvSpPr>
          <p:spPr>
            <a:xfrm>
              <a:off x="6022695" y="5381303"/>
              <a:ext cx="314037" cy="314037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BF80D08-EE84-824D-ABCD-8616E0386249}"/>
                </a:ext>
              </a:extLst>
            </p:cNvPr>
            <p:cNvSpPr/>
            <p:nvPr/>
          </p:nvSpPr>
          <p:spPr>
            <a:xfrm>
              <a:off x="5399030" y="4342746"/>
              <a:ext cx="300790" cy="30175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698EBB7-C258-DE4B-A74A-1875165D2750}"/>
                </a:ext>
              </a:extLst>
            </p:cNvPr>
            <p:cNvCxnSpPr>
              <a:stCxn id="36" idx="6"/>
              <a:endCxn id="39" idx="1"/>
            </p:cNvCxnSpPr>
            <p:nvPr/>
          </p:nvCxnSpPr>
          <p:spPr>
            <a:xfrm flipV="1">
              <a:off x="2485748" y="4329610"/>
              <a:ext cx="1003845" cy="177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839C3F6-0B85-4443-8150-DB363DA4F833}"/>
                </a:ext>
              </a:extLst>
            </p:cNvPr>
            <p:cNvCxnSpPr>
              <a:cxnSpLocks/>
              <a:stCxn id="36" idx="6"/>
              <a:endCxn id="38" idx="1"/>
            </p:cNvCxnSpPr>
            <p:nvPr/>
          </p:nvCxnSpPr>
          <p:spPr>
            <a:xfrm>
              <a:off x="2485748" y="4347365"/>
              <a:ext cx="553695" cy="4993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2B13B42-81EA-B948-8F2D-1059D29158B6}"/>
                </a:ext>
              </a:extLst>
            </p:cNvPr>
            <p:cNvSpPr/>
            <p:nvPr/>
          </p:nvSpPr>
          <p:spPr>
            <a:xfrm>
              <a:off x="2485748" y="5288403"/>
              <a:ext cx="314037" cy="314037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959C2F7-03E2-7F42-B624-B57CB7CAACFA}"/>
                </a:ext>
              </a:extLst>
            </p:cNvPr>
            <p:cNvSpPr/>
            <p:nvPr/>
          </p:nvSpPr>
          <p:spPr>
            <a:xfrm>
              <a:off x="4162998" y="4006463"/>
              <a:ext cx="314037" cy="314037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99E07E8-B33C-0448-87EF-2B91E6614028}"/>
                </a:ext>
              </a:extLst>
            </p:cNvPr>
            <p:cNvSpPr/>
            <p:nvPr/>
          </p:nvSpPr>
          <p:spPr>
            <a:xfrm>
              <a:off x="4932321" y="4974366"/>
              <a:ext cx="314037" cy="314037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710D0409-0E98-7342-9B88-099697E5BFEE}"/>
                </a:ext>
              </a:extLst>
            </p:cNvPr>
            <p:cNvCxnSpPr>
              <a:cxnSpLocks/>
              <a:stCxn id="35" idx="6"/>
              <a:endCxn id="38" idx="1"/>
            </p:cNvCxnSpPr>
            <p:nvPr/>
          </p:nvCxnSpPr>
          <p:spPr>
            <a:xfrm flipV="1">
              <a:off x="2485749" y="4846739"/>
              <a:ext cx="553694" cy="61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B6759169-35B6-3A4B-B8B6-E5E4B79E819C}"/>
                </a:ext>
              </a:extLst>
            </p:cNvPr>
            <p:cNvCxnSpPr>
              <a:cxnSpLocks/>
              <a:stCxn id="52" idx="0"/>
              <a:endCxn id="38" idx="1"/>
            </p:cNvCxnSpPr>
            <p:nvPr/>
          </p:nvCxnSpPr>
          <p:spPr>
            <a:xfrm flipV="1">
              <a:off x="2642767" y="4846739"/>
              <a:ext cx="396676" cy="4416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A62C6FC-75DA-1D4F-A657-260695E2E8DB}"/>
                </a:ext>
              </a:extLst>
            </p:cNvPr>
            <p:cNvCxnSpPr>
              <a:cxnSpLocks/>
              <a:stCxn id="39" idx="3"/>
              <a:endCxn id="46" idx="1"/>
            </p:cNvCxnSpPr>
            <p:nvPr/>
          </p:nvCxnSpPr>
          <p:spPr>
            <a:xfrm>
              <a:off x="3790383" y="4329610"/>
              <a:ext cx="654142" cy="3662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489A2DDA-5ECC-794C-9E1E-4D074112C320}"/>
                </a:ext>
              </a:extLst>
            </p:cNvPr>
            <p:cNvCxnSpPr>
              <a:cxnSpLocks/>
              <a:stCxn id="53" idx="5"/>
              <a:endCxn id="46" idx="0"/>
            </p:cNvCxnSpPr>
            <p:nvPr/>
          </p:nvCxnSpPr>
          <p:spPr>
            <a:xfrm>
              <a:off x="4431045" y="4274510"/>
              <a:ext cx="163875" cy="2704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25AA11A9-0FAD-BA4E-AF35-BAEEE58EB37C}"/>
                </a:ext>
              </a:extLst>
            </p:cNvPr>
            <p:cNvCxnSpPr>
              <a:cxnSpLocks/>
              <a:stCxn id="38" idx="3"/>
              <a:endCxn id="45" idx="1"/>
            </p:cNvCxnSpPr>
            <p:nvPr/>
          </p:nvCxnSpPr>
          <p:spPr>
            <a:xfrm>
              <a:off x="3340233" y="4846739"/>
              <a:ext cx="450150" cy="4478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E66BC4F4-3EAD-AF45-BE25-FEBDA6CD514B}"/>
                </a:ext>
              </a:extLst>
            </p:cNvPr>
            <p:cNvCxnSpPr>
              <a:cxnSpLocks/>
              <a:stCxn id="45" idx="3"/>
              <a:endCxn id="46" idx="1"/>
            </p:cNvCxnSpPr>
            <p:nvPr/>
          </p:nvCxnSpPr>
          <p:spPr>
            <a:xfrm flipV="1">
              <a:off x="4091173" y="4695863"/>
              <a:ext cx="353352" cy="5986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ED5CE325-16DF-CA4C-9410-096FEF9A187C}"/>
                </a:ext>
              </a:extLst>
            </p:cNvPr>
            <p:cNvCxnSpPr>
              <a:cxnSpLocks/>
              <a:stCxn id="46" idx="3"/>
              <a:endCxn id="49" idx="1"/>
            </p:cNvCxnSpPr>
            <p:nvPr/>
          </p:nvCxnSpPr>
          <p:spPr>
            <a:xfrm flipV="1">
              <a:off x="4745315" y="4493622"/>
              <a:ext cx="653715" cy="2022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F79C183-28B0-C541-BEEE-B68DDB7BB930}"/>
                </a:ext>
              </a:extLst>
            </p:cNvPr>
            <p:cNvCxnSpPr>
              <a:cxnSpLocks/>
              <a:stCxn id="54" idx="7"/>
              <a:endCxn id="49" idx="2"/>
            </p:cNvCxnSpPr>
            <p:nvPr/>
          </p:nvCxnSpPr>
          <p:spPr>
            <a:xfrm flipV="1">
              <a:off x="5200368" y="4644498"/>
              <a:ext cx="349057" cy="37585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786A6AF-0632-1242-9C24-813C6D500E00}"/>
                </a:ext>
              </a:extLst>
            </p:cNvPr>
            <p:cNvCxnSpPr>
              <a:cxnSpLocks/>
              <a:stCxn id="49" idx="3"/>
              <a:endCxn id="47" idx="1"/>
            </p:cNvCxnSpPr>
            <p:nvPr/>
          </p:nvCxnSpPr>
          <p:spPr>
            <a:xfrm>
              <a:off x="5699820" y="4493622"/>
              <a:ext cx="479894" cy="27465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1D12F7AB-FB46-BE4E-8230-DEB84321D04C}"/>
                </a:ext>
              </a:extLst>
            </p:cNvPr>
            <p:cNvCxnSpPr>
              <a:cxnSpLocks/>
              <a:stCxn id="48" idx="0"/>
              <a:endCxn id="47" idx="2"/>
            </p:cNvCxnSpPr>
            <p:nvPr/>
          </p:nvCxnSpPr>
          <p:spPr>
            <a:xfrm flipV="1">
              <a:off x="6179714" y="4919157"/>
              <a:ext cx="150395" cy="46214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831B50A-1A7D-6740-9D96-C04D4E82AE65}"/>
              </a:ext>
            </a:extLst>
          </p:cNvPr>
          <p:cNvSpPr/>
          <p:nvPr/>
        </p:nvSpPr>
        <p:spPr>
          <a:xfrm>
            <a:off x="6181842" y="4223899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GPU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6D29B1F-1E51-4D44-896C-AE120DDA99AA}"/>
              </a:ext>
            </a:extLst>
          </p:cNvPr>
          <p:cNvSpPr/>
          <p:nvPr/>
        </p:nvSpPr>
        <p:spPr>
          <a:xfrm>
            <a:off x="6193959" y="4907109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0BB6D8C-FE04-DA44-97CE-895F5EA096A7}"/>
              </a:ext>
            </a:extLst>
          </p:cNvPr>
          <p:cNvSpPr/>
          <p:nvPr/>
        </p:nvSpPr>
        <p:spPr>
          <a:xfrm>
            <a:off x="6206076" y="5599944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2B9D7A97-0DB1-2A41-A8F7-E88B7955B02D}"/>
              </a:ext>
            </a:extLst>
          </p:cNvPr>
          <p:cNvSpPr/>
          <p:nvPr/>
        </p:nvSpPr>
        <p:spPr>
          <a:xfrm>
            <a:off x="7315473" y="5591818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35E2F0B-703E-3F41-BDEB-2613032068E6}"/>
              </a:ext>
            </a:extLst>
          </p:cNvPr>
          <p:cNvSpPr/>
          <p:nvPr/>
        </p:nvSpPr>
        <p:spPr>
          <a:xfrm>
            <a:off x="8424870" y="5583692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CPU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F076494-42B2-7E40-B380-DABA1E933DA7}"/>
              </a:ext>
            </a:extLst>
          </p:cNvPr>
          <p:cNvSpPr/>
          <p:nvPr/>
        </p:nvSpPr>
        <p:spPr>
          <a:xfrm>
            <a:off x="6127982" y="5473180"/>
            <a:ext cx="3256650" cy="6633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F33E2EF-6336-A74E-83D8-4A5A20674D63}"/>
              </a:ext>
            </a:extLst>
          </p:cNvPr>
          <p:cNvSpPr/>
          <p:nvPr/>
        </p:nvSpPr>
        <p:spPr>
          <a:xfrm>
            <a:off x="7315473" y="4230478"/>
            <a:ext cx="885467" cy="44521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GPU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BC376A2C-8EB0-564C-A748-8A7665D60CA2}"/>
              </a:ext>
            </a:extLst>
          </p:cNvPr>
          <p:cNvSpPr/>
          <p:nvPr/>
        </p:nvSpPr>
        <p:spPr>
          <a:xfrm>
            <a:off x="6127982" y="4122881"/>
            <a:ext cx="2178620" cy="6633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05760198-A99C-F341-88DB-8FF383D39D27}"/>
              </a:ext>
            </a:extLst>
          </p:cNvPr>
          <p:cNvCxnSpPr>
            <a:endCxn id="71" idx="1"/>
          </p:cNvCxnSpPr>
          <p:nvPr/>
        </p:nvCxnSpPr>
        <p:spPr>
          <a:xfrm flipV="1">
            <a:off x="3937066" y="4454565"/>
            <a:ext cx="2190916" cy="897755"/>
          </a:xfrm>
          <a:prstGeom prst="curvedConnector3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>
            <a:extLst>
              <a:ext uri="{FF2B5EF4-FFF2-40B4-BE49-F238E27FC236}">
                <a16:creationId xmlns:a16="http://schemas.microsoft.com/office/drawing/2014/main" id="{C41FA0AD-3C90-7944-B8FE-2D83867A571B}"/>
              </a:ext>
            </a:extLst>
          </p:cNvPr>
          <p:cNvCxnSpPr>
            <a:cxnSpLocks/>
            <a:endCxn id="69" idx="1"/>
          </p:cNvCxnSpPr>
          <p:nvPr/>
        </p:nvCxnSpPr>
        <p:spPr>
          <a:xfrm>
            <a:off x="3795273" y="5528064"/>
            <a:ext cx="2332709" cy="276800"/>
          </a:xfrm>
          <a:prstGeom prst="curvedConnector3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urved Connector 72">
            <a:extLst>
              <a:ext uri="{FF2B5EF4-FFF2-40B4-BE49-F238E27FC236}">
                <a16:creationId xmlns:a16="http://schemas.microsoft.com/office/drawing/2014/main" id="{E547B4BE-0859-1D41-8BBB-7FA7205D7476}"/>
              </a:ext>
            </a:extLst>
          </p:cNvPr>
          <p:cNvCxnSpPr>
            <a:cxnSpLocks/>
            <a:endCxn id="65" idx="1"/>
          </p:cNvCxnSpPr>
          <p:nvPr/>
        </p:nvCxnSpPr>
        <p:spPr>
          <a:xfrm flipV="1">
            <a:off x="3845839" y="5129715"/>
            <a:ext cx="2348120" cy="333839"/>
          </a:xfrm>
          <a:prstGeom prst="curvedConnector3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2298667E-8D84-3143-85AE-284A036B45C0}"/>
              </a:ext>
            </a:extLst>
          </p:cNvPr>
          <p:cNvSpPr txBox="1"/>
          <p:nvPr/>
        </p:nvSpPr>
        <p:spPr>
          <a:xfrm>
            <a:off x="6582314" y="6277664"/>
            <a:ext cx="2014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Compute Backend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D05B062-276E-BA49-99C9-3B29D9F5CFCB}"/>
              </a:ext>
            </a:extLst>
          </p:cNvPr>
          <p:cNvSpPr txBox="1"/>
          <p:nvPr/>
        </p:nvSpPr>
        <p:spPr>
          <a:xfrm>
            <a:off x="2545633" y="6533538"/>
            <a:ext cx="677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DAG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D05EADE-3F8D-A44D-AB3F-F3CD16DF785B}"/>
              </a:ext>
            </a:extLst>
          </p:cNvPr>
          <p:cNvSpPr txBox="1"/>
          <p:nvPr/>
        </p:nvSpPr>
        <p:spPr>
          <a:xfrm rot="620123">
            <a:off x="4088496" y="5692405"/>
            <a:ext cx="1407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Compilation</a:t>
            </a:r>
          </a:p>
        </p:txBody>
      </p:sp>
    </p:spTree>
    <p:extLst>
      <p:ext uri="{BB962C8B-B14F-4D97-AF65-F5344CB8AC3E}">
        <p14:creationId xmlns:p14="http://schemas.microsoft.com/office/powerpoint/2010/main" val="20886964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Gradient-based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Backpropagation gives us the gradient of the loss function </a:t>
            </a:r>
            <a:r>
              <a:rPr lang="en-US" dirty="0" err="1"/>
              <a:t>w.r.t</a:t>
            </a:r>
            <a:r>
              <a:rPr lang="en-US" dirty="0"/>
              <a:t>. </a:t>
            </a:r>
          </a:p>
          <a:p>
            <a:r>
              <a:rPr lang="en-US" dirty="0"/>
              <a:t>Readily used by an off-the-shelf gradient-based optimizer</a:t>
            </a:r>
          </a:p>
          <a:p>
            <a:r>
              <a:rPr lang="en-US" dirty="0"/>
              <a:t>Stochastic gradient descent</a:t>
            </a:r>
          </a:p>
          <a:p>
            <a:pPr lvl="1"/>
            <a:r>
              <a:rPr lang="en-US" dirty="0"/>
              <a:t>Approximate the full loss function (the sum of per-examples losses) using only a small random subset of training examples: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DB061-14E3-F248-B739-65307F0D6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6650" y="1943100"/>
            <a:ext cx="139700" cy="228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10B876-C964-694E-8F1B-37E884CFA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300" y="4334164"/>
            <a:ext cx="40894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0659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Stochastic gradient descent</a:t>
            </a:r>
          </a:p>
          <a:p>
            <a:pPr lvl="1"/>
            <a:r>
              <a:rPr lang="en-US" dirty="0"/>
              <a:t>Approximate the full loss function (the sum of per-examples losses) using only a small random subset of training examples: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Unbiased estimate of the full gradient.*</a:t>
            </a:r>
          </a:p>
          <a:p>
            <a:pPr lvl="1"/>
            <a:r>
              <a:rPr lang="en-US" dirty="0"/>
              <a:t>Learning rate must be annealed appropriately.</a:t>
            </a:r>
          </a:p>
          <a:p>
            <a:pPr lvl="1"/>
            <a:r>
              <a:rPr lang="en-US" dirty="0"/>
              <a:t>Extremely efficient </a:t>
            </a:r>
            <a:r>
              <a:rPr lang="en-US" i="1" dirty="0"/>
              <a:t>de facto </a:t>
            </a:r>
            <a:r>
              <a:rPr lang="en-US" dirty="0"/>
              <a:t>standard practice.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3E2117-F075-B640-A453-DD9C98895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3036094"/>
            <a:ext cx="4089400" cy="965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40E6B5-2E47-2B46-9847-4B140AADE93E}"/>
              </a:ext>
            </a:extLst>
          </p:cNvPr>
          <p:cNvSpPr txBox="1"/>
          <p:nvPr/>
        </p:nvSpPr>
        <p:spPr>
          <a:xfrm>
            <a:off x="8312727" y="6512480"/>
            <a:ext cx="256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Under certain conditions</a:t>
            </a:r>
          </a:p>
        </p:txBody>
      </p:sp>
    </p:spTree>
    <p:extLst>
      <p:ext uri="{BB962C8B-B14F-4D97-AF65-F5344CB8AC3E}">
        <p14:creationId xmlns:p14="http://schemas.microsoft.com/office/powerpoint/2010/main" val="12381075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Stochastic gradient descent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Grab a random subset of </a:t>
            </a:r>
            <a:r>
              <a:rPr lang="en-US" i="1" dirty="0"/>
              <a:t>M</a:t>
            </a:r>
            <a:r>
              <a:rPr lang="en-US" dirty="0"/>
              <a:t> training examples*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Compute the minibatch gradient 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Update the parameters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 until the validation loss stops improving.⭑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3E2117-F075-B640-A453-DD9C98895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240" y="3518694"/>
            <a:ext cx="4089400" cy="965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40E6B5-2E47-2B46-9847-4B140AADE93E}"/>
              </a:ext>
            </a:extLst>
          </p:cNvPr>
          <p:cNvSpPr txBox="1"/>
          <p:nvPr/>
        </p:nvSpPr>
        <p:spPr>
          <a:xfrm>
            <a:off x="2836718" y="6215746"/>
            <a:ext cx="9355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Sample without replacement until the training set is exhausted (one epoch).</a:t>
            </a:r>
          </a:p>
          <a:p>
            <a:r>
              <a:rPr lang="en-US" dirty="0"/>
              <a:t>⭑ This is called early-stopping which prevents the neural network from overfitting to training examples.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00CC8A-8397-1D44-BEB7-13625E13A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240" y="2695828"/>
            <a:ext cx="4152900" cy="342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8C4429-6222-8E4F-9173-A8B890BA79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8240" y="5024474"/>
            <a:ext cx="27051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7400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 – 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Stochastic gradient descent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Grab a random subset of </a:t>
            </a:r>
            <a:r>
              <a:rPr lang="en-US" i="1" dirty="0"/>
              <a:t>M</a:t>
            </a:r>
            <a:r>
              <a:rPr lang="en-US" dirty="0"/>
              <a:t> training examples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Compute the minibatch gradient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Update the parameters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Repeat until the validation loss stops improving.</a:t>
            </a:r>
          </a:p>
          <a:p>
            <a:r>
              <a:rPr lang="en-US" dirty="0"/>
              <a:t>An efficient way to prevent overfitting</a:t>
            </a:r>
          </a:p>
          <a:p>
            <a:pPr lvl="1"/>
            <a:r>
              <a:rPr lang="en-US" dirty="0"/>
              <a:t>Overfitting: the training loss is low, but the validation loss is not.</a:t>
            </a:r>
          </a:p>
          <a:p>
            <a:pPr lvl="1"/>
            <a:r>
              <a:rPr lang="en-US" dirty="0"/>
              <a:t>The most serious problem in statistical machine learning.</a:t>
            </a:r>
          </a:p>
          <a:p>
            <a:pPr lvl="1"/>
            <a:r>
              <a:rPr lang="en-US" dirty="0"/>
              <a:t>Early-stop based on the validation loss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70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                                                  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r>
              <a:rPr lang="en-US" dirty="0"/>
              <a:t>Supervised learning finds an appropriate algorithm/model automatically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[Training] For each hypothesis set        , find the best model:*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the optimization algorithm and the </a:t>
            </a:r>
            <a:r>
              <a:rPr lang="en-US" b="1" dirty="0"/>
              <a:t>training</a:t>
            </a:r>
            <a:r>
              <a:rPr lang="en-US" dirty="0"/>
              <a:t> </a:t>
            </a:r>
            <a:r>
              <a:rPr lang="en-US" b="1" dirty="0"/>
              <a:t>set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3425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405" y="2734613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629" y="2365098"/>
            <a:ext cx="13970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987" y="3146381"/>
            <a:ext cx="16383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35DD31-3D1B-9649-BA9E-759F84E018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0882" y="4416136"/>
            <a:ext cx="482600" cy="279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FA134-0B97-C148-AF1B-00F70D0B46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7287" y="4742766"/>
            <a:ext cx="4635500" cy="9398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6879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 – Early Stopping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An efficient way to prevent overfitting</a:t>
            </a:r>
          </a:p>
          <a:p>
            <a:pPr lvl="1"/>
            <a:r>
              <a:rPr lang="en-US" dirty="0"/>
              <a:t>Overfitting: the training loss is low, but the validation loss is not.</a:t>
            </a:r>
          </a:p>
          <a:p>
            <a:pPr lvl="1"/>
            <a:r>
              <a:rPr lang="en-US" dirty="0"/>
              <a:t>The most serious problem in statistical machine learning.</a:t>
            </a:r>
          </a:p>
          <a:p>
            <a:pPr lvl="1"/>
            <a:r>
              <a:rPr lang="en-US" b="1" dirty="0"/>
              <a:t>Early-stop </a:t>
            </a:r>
            <a:r>
              <a:rPr lang="en-US" dirty="0"/>
              <a:t>based on the validation loss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40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59276E5-6E92-0040-8A90-960A23AA7D2D}"/>
              </a:ext>
            </a:extLst>
          </p:cNvPr>
          <p:cNvSpPr/>
          <p:nvPr/>
        </p:nvSpPr>
        <p:spPr>
          <a:xfrm rot="21203101">
            <a:off x="2521907" y="3512127"/>
            <a:ext cx="8052955" cy="299258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215EC4-15B2-2B4E-A061-DDF00D90E95B}"/>
              </a:ext>
            </a:extLst>
          </p:cNvPr>
          <p:cNvSpPr txBox="1"/>
          <p:nvPr/>
        </p:nvSpPr>
        <p:spPr>
          <a:xfrm>
            <a:off x="1971190" y="4001294"/>
            <a:ext cx="1645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Hypothesis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65E4B8-DB2A-464D-AE2F-A08670563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192" y="5603251"/>
            <a:ext cx="2540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167F244-2163-D145-8AEF-3A18E374F8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917" y="3849926"/>
            <a:ext cx="2654300" cy="520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10EB5B-279F-0F48-A7DB-D836E7A6FC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094" y="5292101"/>
            <a:ext cx="3111500" cy="4572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589F0D9-2179-A542-86AA-63D4D56DE5B0}"/>
              </a:ext>
            </a:extLst>
          </p:cNvPr>
          <p:cNvSpPr>
            <a:spLocks noChangeAspect="1"/>
          </p:cNvSpPr>
          <p:nvPr/>
        </p:nvSpPr>
        <p:spPr>
          <a:xfrm>
            <a:off x="6802961" y="4001294"/>
            <a:ext cx="109728" cy="108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D681706-210A-8042-930D-2FD954F44F59}"/>
              </a:ext>
            </a:extLst>
          </p:cNvPr>
          <p:cNvSpPr>
            <a:spLocks noChangeAspect="1"/>
          </p:cNvSpPr>
          <p:nvPr/>
        </p:nvSpPr>
        <p:spPr>
          <a:xfrm>
            <a:off x="3845417" y="5462511"/>
            <a:ext cx="109728" cy="108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8CE522F-7E00-E348-9A4D-992F29A4A82F}"/>
              </a:ext>
            </a:extLst>
          </p:cNvPr>
          <p:cNvSpPr>
            <a:spLocks noChangeAspect="1"/>
          </p:cNvSpPr>
          <p:nvPr/>
        </p:nvSpPr>
        <p:spPr>
          <a:xfrm>
            <a:off x="6253837" y="5353529"/>
            <a:ext cx="109728" cy="1089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5A698E41-B0D9-9441-90A0-D62EF6186932}"/>
              </a:ext>
            </a:extLst>
          </p:cNvPr>
          <p:cNvSpPr/>
          <p:nvPr/>
        </p:nvSpPr>
        <p:spPr>
          <a:xfrm>
            <a:off x="3941203" y="4134103"/>
            <a:ext cx="2885605" cy="1585612"/>
          </a:xfrm>
          <a:custGeom>
            <a:avLst/>
            <a:gdLst>
              <a:gd name="connsiteX0" fmla="*/ 0 w 374754"/>
              <a:gd name="connsiteY0" fmla="*/ 119921 h 119921"/>
              <a:gd name="connsiteX1" fmla="*/ 52465 w 374754"/>
              <a:gd name="connsiteY1" fmla="*/ 112426 h 119921"/>
              <a:gd name="connsiteX2" fmla="*/ 112426 w 374754"/>
              <a:gd name="connsiteY2" fmla="*/ 97436 h 119921"/>
              <a:gd name="connsiteX3" fmla="*/ 194872 w 374754"/>
              <a:gd name="connsiteY3" fmla="*/ 67455 h 119921"/>
              <a:gd name="connsiteX4" fmla="*/ 239843 w 374754"/>
              <a:gd name="connsiteY4" fmla="*/ 52465 h 119921"/>
              <a:gd name="connsiteX5" fmla="*/ 262328 w 374754"/>
              <a:gd name="connsiteY5" fmla="*/ 44970 h 119921"/>
              <a:gd name="connsiteX6" fmla="*/ 292308 w 374754"/>
              <a:gd name="connsiteY6" fmla="*/ 29980 h 119921"/>
              <a:gd name="connsiteX7" fmla="*/ 337279 w 374754"/>
              <a:gd name="connsiteY7" fmla="*/ 14990 h 119921"/>
              <a:gd name="connsiteX8" fmla="*/ 359764 w 374754"/>
              <a:gd name="connsiteY8" fmla="*/ 7495 h 119921"/>
              <a:gd name="connsiteX9" fmla="*/ 374754 w 374754"/>
              <a:gd name="connsiteY9" fmla="*/ 0 h 119921"/>
              <a:gd name="connsiteX0" fmla="*/ 0 w 1173010"/>
              <a:gd name="connsiteY0" fmla="*/ 3349183 h 3478469"/>
              <a:gd name="connsiteX1" fmla="*/ 52465 w 1173010"/>
              <a:gd name="connsiteY1" fmla="*/ 3341688 h 3478469"/>
              <a:gd name="connsiteX2" fmla="*/ 112426 w 1173010"/>
              <a:gd name="connsiteY2" fmla="*/ 3326698 h 3478469"/>
              <a:gd name="connsiteX3" fmla="*/ 194872 w 1173010"/>
              <a:gd name="connsiteY3" fmla="*/ 3296717 h 3478469"/>
              <a:gd name="connsiteX4" fmla="*/ 239843 w 1173010"/>
              <a:gd name="connsiteY4" fmla="*/ 3281727 h 3478469"/>
              <a:gd name="connsiteX5" fmla="*/ 262328 w 1173010"/>
              <a:gd name="connsiteY5" fmla="*/ 3274232 h 3478469"/>
              <a:gd name="connsiteX6" fmla="*/ 292308 w 1173010"/>
              <a:gd name="connsiteY6" fmla="*/ 3259242 h 3478469"/>
              <a:gd name="connsiteX7" fmla="*/ 337279 w 1173010"/>
              <a:gd name="connsiteY7" fmla="*/ 3244252 h 3478469"/>
              <a:gd name="connsiteX8" fmla="*/ 359764 w 1173010"/>
              <a:gd name="connsiteY8" fmla="*/ 3236757 h 3478469"/>
              <a:gd name="connsiteX9" fmla="*/ 1173010 w 1173010"/>
              <a:gd name="connsiteY9" fmla="*/ 0 h 3478469"/>
              <a:gd name="connsiteX0" fmla="*/ 0 w 1173010"/>
              <a:gd name="connsiteY0" fmla="*/ 3349183 h 3399803"/>
              <a:gd name="connsiteX1" fmla="*/ 52465 w 1173010"/>
              <a:gd name="connsiteY1" fmla="*/ 3341688 h 3399803"/>
              <a:gd name="connsiteX2" fmla="*/ 112426 w 1173010"/>
              <a:gd name="connsiteY2" fmla="*/ 3326698 h 3399803"/>
              <a:gd name="connsiteX3" fmla="*/ 194872 w 1173010"/>
              <a:gd name="connsiteY3" fmla="*/ 3296717 h 3399803"/>
              <a:gd name="connsiteX4" fmla="*/ 239843 w 1173010"/>
              <a:gd name="connsiteY4" fmla="*/ 3281727 h 3399803"/>
              <a:gd name="connsiteX5" fmla="*/ 262328 w 1173010"/>
              <a:gd name="connsiteY5" fmla="*/ 3274232 h 3399803"/>
              <a:gd name="connsiteX6" fmla="*/ 292308 w 1173010"/>
              <a:gd name="connsiteY6" fmla="*/ 3259242 h 3399803"/>
              <a:gd name="connsiteX7" fmla="*/ 1010617 w 1173010"/>
              <a:gd name="connsiteY7" fmla="*/ 1414959 h 3399803"/>
              <a:gd name="connsiteX8" fmla="*/ 359764 w 1173010"/>
              <a:gd name="connsiteY8" fmla="*/ 3236757 h 3399803"/>
              <a:gd name="connsiteX9" fmla="*/ 1173010 w 1173010"/>
              <a:gd name="connsiteY9" fmla="*/ 0 h 3399803"/>
              <a:gd name="connsiteX0" fmla="*/ 0 w 1173010"/>
              <a:gd name="connsiteY0" fmla="*/ 3349183 h 3399803"/>
              <a:gd name="connsiteX1" fmla="*/ 52465 w 1173010"/>
              <a:gd name="connsiteY1" fmla="*/ 3341688 h 3399803"/>
              <a:gd name="connsiteX2" fmla="*/ 112426 w 1173010"/>
              <a:gd name="connsiteY2" fmla="*/ 3326698 h 3399803"/>
              <a:gd name="connsiteX3" fmla="*/ 194872 w 1173010"/>
              <a:gd name="connsiteY3" fmla="*/ 3296717 h 3399803"/>
              <a:gd name="connsiteX4" fmla="*/ 239843 w 1173010"/>
              <a:gd name="connsiteY4" fmla="*/ 3281727 h 3399803"/>
              <a:gd name="connsiteX5" fmla="*/ 262328 w 1173010"/>
              <a:gd name="connsiteY5" fmla="*/ 3274232 h 3399803"/>
              <a:gd name="connsiteX6" fmla="*/ 292308 w 1173010"/>
              <a:gd name="connsiteY6" fmla="*/ 3259242 h 3399803"/>
              <a:gd name="connsiteX7" fmla="*/ 1010617 w 1173010"/>
              <a:gd name="connsiteY7" fmla="*/ 1414959 h 3399803"/>
              <a:gd name="connsiteX8" fmla="*/ 1063571 w 1173010"/>
              <a:gd name="connsiteY8" fmla="*/ 884809 h 3399803"/>
              <a:gd name="connsiteX9" fmla="*/ 1173010 w 1173010"/>
              <a:gd name="connsiteY9" fmla="*/ 0 h 3399803"/>
              <a:gd name="connsiteX0" fmla="*/ 0 w 1173010"/>
              <a:gd name="connsiteY0" fmla="*/ 3349183 h 3349184"/>
              <a:gd name="connsiteX1" fmla="*/ 52465 w 1173010"/>
              <a:gd name="connsiteY1" fmla="*/ 3341688 h 3349184"/>
              <a:gd name="connsiteX2" fmla="*/ 112426 w 1173010"/>
              <a:gd name="connsiteY2" fmla="*/ 3326698 h 3349184"/>
              <a:gd name="connsiteX3" fmla="*/ 194872 w 1173010"/>
              <a:gd name="connsiteY3" fmla="*/ 3296717 h 3349184"/>
              <a:gd name="connsiteX4" fmla="*/ 239843 w 1173010"/>
              <a:gd name="connsiteY4" fmla="*/ 3281727 h 3349184"/>
              <a:gd name="connsiteX5" fmla="*/ 262328 w 1173010"/>
              <a:gd name="connsiteY5" fmla="*/ 3274232 h 3349184"/>
              <a:gd name="connsiteX6" fmla="*/ 292308 w 1173010"/>
              <a:gd name="connsiteY6" fmla="*/ 3259242 h 3349184"/>
              <a:gd name="connsiteX7" fmla="*/ 974056 w 1173010"/>
              <a:gd name="connsiteY7" fmla="*/ 2236276 h 3349184"/>
              <a:gd name="connsiteX8" fmla="*/ 1063571 w 1173010"/>
              <a:gd name="connsiteY8" fmla="*/ 884809 h 3349184"/>
              <a:gd name="connsiteX9" fmla="*/ 1173010 w 1173010"/>
              <a:gd name="connsiteY9" fmla="*/ 0 h 3349184"/>
              <a:gd name="connsiteX0" fmla="*/ 0 w 1173010"/>
              <a:gd name="connsiteY0" fmla="*/ 3349183 h 3349184"/>
              <a:gd name="connsiteX1" fmla="*/ 52465 w 1173010"/>
              <a:gd name="connsiteY1" fmla="*/ 3341688 h 3349184"/>
              <a:gd name="connsiteX2" fmla="*/ 112426 w 1173010"/>
              <a:gd name="connsiteY2" fmla="*/ 3326698 h 3349184"/>
              <a:gd name="connsiteX3" fmla="*/ 194872 w 1173010"/>
              <a:gd name="connsiteY3" fmla="*/ 3296717 h 3349184"/>
              <a:gd name="connsiteX4" fmla="*/ 239843 w 1173010"/>
              <a:gd name="connsiteY4" fmla="*/ 3281727 h 3349184"/>
              <a:gd name="connsiteX5" fmla="*/ 262328 w 1173010"/>
              <a:gd name="connsiteY5" fmla="*/ 3274232 h 3349184"/>
              <a:gd name="connsiteX6" fmla="*/ 292308 w 1173010"/>
              <a:gd name="connsiteY6" fmla="*/ 3259242 h 3349184"/>
              <a:gd name="connsiteX7" fmla="*/ 974056 w 1173010"/>
              <a:gd name="connsiteY7" fmla="*/ 2236276 h 3349184"/>
              <a:gd name="connsiteX8" fmla="*/ 999589 w 1173010"/>
              <a:gd name="connsiteY8" fmla="*/ 1052806 h 3349184"/>
              <a:gd name="connsiteX9" fmla="*/ 1173010 w 1173010"/>
              <a:gd name="connsiteY9" fmla="*/ 0 h 3349184"/>
              <a:gd name="connsiteX0" fmla="*/ 0 w 1173010"/>
              <a:gd name="connsiteY0" fmla="*/ 3349183 h 3349184"/>
              <a:gd name="connsiteX1" fmla="*/ 52465 w 1173010"/>
              <a:gd name="connsiteY1" fmla="*/ 3341688 h 3349184"/>
              <a:gd name="connsiteX2" fmla="*/ 112426 w 1173010"/>
              <a:gd name="connsiteY2" fmla="*/ 3326698 h 3349184"/>
              <a:gd name="connsiteX3" fmla="*/ 194872 w 1173010"/>
              <a:gd name="connsiteY3" fmla="*/ 3296717 h 3349184"/>
              <a:gd name="connsiteX4" fmla="*/ 239843 w 1173010"/>
              <a:gd name="connsiteY4" fmla="*/ 3281727 h 3349184"/>
              <a:gd name="connsiteX5" fmla="*/ 262328 w 1173010"/>
              <a:gd name="connsiteY5" fmla="*/ 3274232 h 3349184"/>
              <a:gd name="connsiteX6" fmla="*/ 292308 w 1173010"/>
              <a:gd name="connsiteY6" fmla="*/ 3259242 h 3349184"/>
              <a:gd name="connsiteX7" fmla="*/ 913120 w 1173010"/>
              <a:gd name="connsiteY7" fmla="*/ 2814929 h 3349184"/>
              <a:gd name="connsiteX8" fmla="*/ 999589 w 1173010"/>
              <a:gd name="connsiteY8" fmla="*/ 1052806 h 3349184"/>
              <a:gd name="connsiteX9" fmla="*/ 1173010 w 1173010"/>
              <a:gd name="connsiteY9" fmla="*/ 0 h 3349184"/>
              <a:gd name="connsiteX0" fmla="*/ 0 w 1173010"/>
              <a:gd name="connsiteY0" fmla="*/ 3349183 h 3405892"/>
              <a:gd name="connsiteX1" fmla="*/ 52465 w 1173010"/>
              <a:gd name="connsiteY1" fmla="*/ 3341688 h 3405892"/>
              <a:gd name="connsiteX2" fmla="*/ 112426 w 1173010"/>
              <a:gd name="connsiteY2" fmla="*/ 3326698 h 3405892"/>
              <a:gd name="connsiteX3" fmla="*/ 194872 w 1173010"/>
              <a:gd name="connsiteY3" fmla="*/ 3296717 h 3405892"/>
              <a:gd name="connsiteX4" fmla="*/ 239843 w 1173010"/>
              <a:gd name="connsiteY4" fmla="*/ 3281727 h 3405892"/>
              <a:gd name="connsiteX5" fmla="*/ 262328 w 1173010"/>
              <a:gd name="connsiteY5" fmla="*/ 3274232 h 3405892"/>
              <a:gd name="connsiteX6" fmla="*/ 487302 w 1173010"/>
              <a:gd name="connsiteY6" fmla="*/ 1523282 h 3405892"/>
              <a:gd name="connsiteX7" fmla="*/ 913120 w 1173010"/>
              <a:gd name="connsiteY7" fmla="*/ 2814929 h 3405892"/>
              <a:gd name="connsiteX8" fmla="*/ 999589 w 1173010"/>
              <a:gd name="connsiteY8" fmla="*/ 1052806 h 3405892"/>
              <a:gd name="connsiteX9" fmla="*/ 1173010 w 1173010"/>
              <a:gd name="connsiteY9" fmla="*/ 0 h 3405892"/>
              <a:gd name="connsiteX0" fmla="*/ 0 w 1173010"/>
              <a:gd name="connsiteY0" fmla="*/ 3349183 h 3403768"/>
              <a:gd name="connsiteX1" fmla="*/ 52465 w 1173010"/>
              <a:gd name="connsiteY1" fmla="*/ 3341688 h 3403768"/>
              <a:gd name="connsiteX2" fmla="*/ 112426 w 1173010"/>
              <a:gd name="connsiteY2" fmla="*/ 3326698 h 3403768"/>
              <a:gd name="connsiteX3" fmla="*/ 194872 w 1173010"/>
              <a:gd name="connsiteY3" fmla="*/ 3296717 h 3403768"/>
              <a:gd name="connsiteX4" fmla="*/ 239843 w 1173010"/>
              <a:gd name="connsiteY4" fmla="*/ 3281727 h 3403768"/>
              <a:gd name="connsiteX5" fmla="*/ 286702 w 1173010"/>
              <a:gd name="connsiteY5" fmla="*/ 1687598 h 3403768"/>
              <a:gd name="connsiteX6" fmla="*/ 487302 w 1173010"/>
              <a:gd name="connsiteY6" fmla="*/ 1523282 h 3403768"/>
              <a:gd name="connsiteX7" fmla="*/ 913120 w 1173010"/>
              <a:gd name="connsiteY7" fmla="*/ 2814929 h 3403768"/>
              <a:gd name="connsiteX8" fmla="*/ 999589 w 1173010"/>
              <a:gd name="connsiteY8" fmla="*/ 1052806 h 3403768"/>
              <a:gd name="connsiteX9" fmla="*/ 1173010 w 1173010"/>
              <a:gd name="connsiteY9" fmla="*/ 0 h 3403768"/>
              <a:gd name="connsiteX0" fmla="*/ 0 w 1173010"/>
              <a:gd name="connsiteY0" fmla="*/ 3349183 h 3365868"/>
              <a:gd name="connsiteX1" fmla="*/ 52465 w 1173010"/>
              <a:gd name="connsiteY1" fmla="*/ 3341688 h 3365868"/>
              <a:gd name="connsiteX2" fmla="*/ 112426 w 1173010"/>
              <a:gd name="connsiteY2" fmla="*/ 3326698 h 3365868"/>
              <a:gd name="connsiteX3" fmla="*/ 194872 w 1173010"/>
              <a:gd name="connsiteY3" fmla="*/ 3296717 h 3365868"/>
              <a:gd name="connsiteX4" fmla="*/ 328200 w 1173010"/>
              <a:gd name="connsiteY4" fmla="*/ 2404413 h 3365868"/>
              <a:gd name="connsiteX5" fmla="*/ 286702 w 1173010"/>
              <a:gd name="connsiteY5" fmla="*/ 1687598 h 3365868"/>
              <a:gd name="connsiteX6" fmla="*/ 487302 w 1173010"/>
              <a:gd name="connsiteY6" fmla="*/ 1523282 h 3365868"/>
              <a:gd name="connsiteX7" fmla="*/ 913120 w 1173010"/>
              <a:gd name="connsiteY7" fmla="*/ 2814929 h 3365868"/>
              <a:gd name="connsiteX8" fmla="*/ 999589 w 1173010"/>
              <a:gd name="connsiteY8" fmla="*/ 1052806 h 3365868"/>
              <a:gd name="connsiteX9" fmla="*/ 1173010 w 1173010"/>
              <a:gd name="connsiteY9" fmla="*/ 0 h 3365868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286702 w 1173010"/>
              <a:gd name="connsiteY5" fmla="*/ 1687598 h 3417473"/>
              <a:gd name="connsiteX6" fmla="*/ 487302 w 1173010"/>
              <a:gd name="connsiteY6" fmla="*/ 1523282 h 3417473"/>
              <a:gd name="connsiteX7" fmla="*/ 913120 w 1173010"/>
              <a:gd name="connsiteY7" fmla="*/ 2814929 h 3417473"/>
              <a:gd name="connsiteX8" fmla="*/ 999589 w 1173010"/>
              <a:gd name="connsiteY8" fmla="*/ 1052806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286702 w 1173010"/>
              <a:gd name="connsiteY5" fmla="*/ 1687598 h 3417473"/>
              <a:gd name="connsiteX6" fmla="*/ 639641 w 1173010"/>
              <a:gd name="connsiteY6" fmla="*/ 2549926 h 3417473"/>
              <a:gd name="connsiteX7" fmla="*/ 913120 w 1173010"/>
              <a:gd name="connsiteY7" fmla="*/ 2814929 h 3417473"/>
              <a:gd name="connsiteX8" fmla="*/ 999589 w 1173010"/>
              <a:gd name="connsiteY8" fmla="*/ 1052806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639641 w 1173010"/>
              <a:gd name="connsiteY6" fmla="*/ 2549926 h 3417473"/>
              <a:gd name="connsiteX7" fmla="*/ 913120 w 1173010"/>
              <a:gd name="connsiteY7" fmla="*/ 2814929 h 3417473"/>
              <a:gd name="connsiteX8" fmla="*/ 999589 w 1173010"/>
              <a:gd name="connsiteY8" fmla="*/ 1052806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706670 w 1173010"/>
              <a:gd name="connsiteY6" fmla="*/ 2344597 h 3417473"/>
              <a:gd name="connsiteX7" fmla="*/ 913120 w 1173010"/>
              <a:gd name="connsiteY7" fmla="*/ 2814929 h 3417473"/>
              <a:gd name="connsiteX8" fmla="*/ 999589 w 1173010"/>
              <a:gd name="connsiteY8" fmla="*/ 1052806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706670 w 1173010"/>
              <a:gd name="connsiteY6" fmla="*/ 2344597 h 3417473"/>
              <a:gd name="connsiteX7" fmla="*/ 913120 w 1173010"/>
              <a:gd name="connsiteY7" fmla="*/ 2814929 h 3417473"/>
              <a:gd name="connsiteX8" fmla="*/ 856390 w 1173010"/>
              <a:gd name="connsiteY8" fmla="*/ 1071472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706670 w 1173010"/>
              <a:gd name="connsiteY6" fmla="*/ 2344597 h 3417473"/>
              <a:gd name="connsiteX7" fmla="*/ 876559 w 1173010"/>
              <a:gd name="connsiteY7" fmla="*/ 2478935 h 3417473"/>
              <a:gd name="connsiteX8" fmla="*/ 856390 w 1173010"/>
              <a:gd name="connsiteY8" fmla="*/ 1071472 h 3417473"/>
              <a:gd name="connsiteX9" fmla="*/ 1173010 w 1173010"/>
              <a:gd name="connsiteY9" fmla="*/ 0 h 3417473"/>
              <a:gd name="connsiteX0" fmla="*/ 0 w 1173010"/>
              <a:gd name="connsiteY0" fmla="*/ 3349183 h 3417473"/>
              <a:gd name="connsiteX1" fmla="*/ 52465 w 1173010"/>
              <a:gd name="connsiteY1" fmla="*/ 3341688 h 3417473"/>
              <a:gd name="connsiteX2" fmla="*/ 112426 w 1173010"/>
              <a:gd name="connsiteY2" fmla="*/ 3326698 h 3417473"/>
              <a:gd name="connsiteX3" fmla="*/ 94328 w 1173010"/>
              <a:gd name="connsiteY3" fmla="*/ 2158076 h 3417473"/>
              <a:gd name="connsiteX4" fmla="*/ 328200 w 1173010"/>
              <a:gd name="connsiteY4" fmla="*/ 2404413 h 3417473"/>
              <a:gd name="connsiteX5" fmla="*/ 612708 w 1173010"/>
              <a:gd name="connsiteY5" fmla="*/ 1762265 h 3417473"/>
              <a:gd name="connsiteX6" fmla="*/ 706670 w 1173010"/>
              <a:gd name="connsiteY6" fmla="*/ 2344597 h 3417473"/>
              <a:gd name="connsiteX7" fmla="*/ 876559 w 1173010"/>
              <a:gd name="connsiteY7" fmla="*/ 2478935 h 3417473"/>
              <a:gd name="connsiteX8" fmla="*/ 1008729 w 1173010"/>
              <a:gd name="connsiteY8" fmla="*/ 1855454 h 3417473"/>
              <a:gd name="connsiteX9" fmla="*/ 1173010 w 1173010"/>
              <a:gd name="connsiteY9" fmla="*/ 0 h 3417473"/>
              <a:gd name="connsiteX0" fmla="*/ 0 w 1173010"/>
              <a:gd name="connsiteY0" fmla="*/ 3349183 h 3387652"/>
              <a:gd name="connsiteX1" fmla="*/ 52465 w 1173010"/>
              <a:gd name="connsiteY1" fmla="*/ 3341688 h 3387652"/>
              <a:gd name="connsiteX2" fmla="*/ 148987 w 1173010"/>
              <a:gd name="connsiteY2" fmla="*/ 2748043 h 3387652"/>
              <a:gd name="connsiteX3" fmla="*/ 94328 w 1173010"/>
              <a:gd name="connsiteY3" fmla="*/ 2158076 h 3387652"/>
              <a:gd name="connsiteX4" fmla="*/ 328200 w 1173010"/>
              <a:gd name="connsiteY4" fmla="*/ 2404413 h 3387652"/>
              <a:gd name="connsiteX5" fmla="*/ 612708 w 1173010"/>
              <a:gd name="connsiteY5" fmla="*/ 1762265 h 3387652"/>
              <a:gd name="connsiteX6" fmla="*/ 706670 w 1173010"/>
              <a:gd name="connsiteY6" fmla="*/ 2344597 h 3387652"/>
              <a:gd name="connsiteX7" fmla="*/ 876559 w 1173010"/>
              <a:gd name="connsiteY7" fmla="*/ 2478935 h 3387652"/>
              <a:gd name="connsiteX8" fmla="*/ 1008729 w 1173010"/>
              <a:gd name="connsiteY8" fmla="*/ 1855454 h 3387652"/>
              <a:gd name="connsiteX9" fmla="*/ 1173010 w 1173010"/>
              <a:gd name="connsiteY9" fmla="*/ 0 h 3387652"/>
              <a:gd name="connsiteX0" fmla="*/ 0 w 1173010"/>
              <a:gd name="connsiteY0" fmla="*/ 3349183 h 3387652"/>
              <a:gd name="connsiteX1" fmla="*/ 52465 w 1173010"/>
              <a:gd name="connsiteY1" fmla="*/ 3341688 h 3387652"/>
              <a:gd name="connsiteX2" fmla="*/ 148987 w 1173010"/>
              <a:gd name="connsiteY2" fmla="*/ 2748043 h 3387652"/>
              <a:gd name="connsiteX3" fmla="*/ 188778 w 1173010"/>
              <a:gd name="connsiteY3" fmla="*/ 1990078 h 3387652"/>
              <a:gd name="connsiteX4" fmla="*/ 328200 w 1173010"/>
              <a:gd name="connsiteY4" fmla="*/ 2404413 h 3387652"/>
              <a:gd name="connsiteX5" fmla="*/ 612708 w 1173010"/>
              <a:gd name="connsiteY5" fmla="*/ 1762265 h 3387652"/>
              <a:gd name="connsiteX6" fmla="*/ 706670 w 1173010"/>
              <a:gd name="connsiteY6" fmla="*/ 2344597 h 3387652"/>
              <a:gd name="connsiteX7" fmla="*/ 876559 w 1173010"/>
              <a:gd name="connsiteY7" fmla="*/ 2478935 h 3387652"/>
              <a:gd name="connsiteX8" fmla="*/ 1008729 w 1173010"/>
              <a:gd name="connsiteY8" fmla="*/ 1855454 h 3387652"/>
              <a:gd name="connsiteX9" fmla="*/ 1173010 w 1173010"/>
              <a:gd name="connsiteY9" fmla="*/ 0 h 3387652"/>
              <a:gd name="connsiteX0" fmla="*/ 0 w 1173010"/>
              <a:gd name="connsiteY0" fmla="*/ 3349183 h 3349184"/>
              <a:gd name="connsiteX1" fmla="*/ 52465 w 1173010"/>
              <a:gd name="connsiteY1" fmla="*/ 2557703 h 3349184"/>
              <a:gd name="connsiteX2" fmla="*/ 148987 w 1173010"/>
              <a:gd name="connsiteY2" fmla="*/ 2748043 h 3349184"/>
              <a:gd name="connsiteX3" fmla="*/ 188778 w 1173010"/>
              <a:gd name="connsiteY3" fmla="*/ 1990078 h 3349184"/>
              <a:gd name="connsiteX4" fmla="*/ 328200 w 1173010"/>
              <a:gd name="connsiteY4" fmla="*/ 2404413 h 3349184"/>
              <a:gd name="connsiteX5" fmla="*/ 612708 w 1173010"/>
              <a:gd name="connsiteY5" fmla="*/ 1762265 h 3349184"/>
              <a:gd name="connsiteX6" fmla="*/ 706670 w 1173010"/>
              <a:gd name="connsiteY6" fmla="*/ 2344597 h 3349184"/>
              <a:gd name="connsiteX7" fmla="*/ 876559 w 1173010"/>
              <a:gd name="connsiteY7" fmla="*/ 2478935 h 3349184"/>
              <a:gd name="connsiteX8" fmla="*/ 1008729 w 1173010"/>
              <a:gd name="connsiteY8" fmla="*/ 1855454 h 3349184"/>
              <a:gd name="connsiteX9" fmla="*/ 1173010 w 1173010"/>
              <a:gd name="connsiteY9" fmla="*/ 0 h 3349184"/>
              <a:gd name="connsiteX0" fmla="*/ 0 w 1173010"/>
              <a:gd name="connsiteY0" fmla="*/ 3349183 h 3948916"/>
              <a:gd name="connsiteX1" fmla="*/ 107307 w 1173010"/>
              <a:gd name="connsiteY1" fmla="*/ 3939007 h 3948916"/>
              <a:gd name="connsiteX2" fmla="*/ 148987 w 1173010"/>
              <a:gd name="connsiteY2" fmla="*/ 2748043 h 3948916"/>
              <a:gd name="connsiteX3" fmla="*/ 188778 w 1173010"/>
              <a:gd name="connsiteY3" fmla="*/ 1990078 h 3948916"/>
              <a:gd name="connsiteX4" fmla="*/ 328200 w 1173010"/>
              <a:gd name="connsiteY4" fmla="*/ 2404413 h 3948916"/>
              <a:gd name="connsiteX5" fmla="*/ 612708 w 1173010"/>
              <a:gd name="connsiteY5" fmla="*/ 1762265 h 3948916"/>
              <a:gd name="connsiteX6" fmla="*/ 706670 w 1173010"/>
              <a:gd name="connsiteY6" fmla="*/ 2344597 h 3948916"/>
              <a:gd name="connsiteX7" fmla="*/ 876559 w 1173010"/>
              <a:gd name="connsiteY7" fmla="*/ 2478935 h 3948916"/>
              <a:gd name="connsiteX8" fmla="*/ 1008729 w 1173010"/>
              <a:gd name="connsiteY8" fmla="*/ 1855454 h 3948916"/>
              <a:gd name="connsiteX9" fmla="*/ 1173010 w 1173010"/>
              <a:gd name="connsiteY9" fmla="*/ 0 h 3948916"/>
              <a:gd name="connsiteX0" fmla="*/ 0 w 1173010"/>
              <a:gd name="connsiteY0" fmla="*/ 3349183 h 3948916"/>
              <a:gd name="connsiteX1" fmla="*/ 107307 w 1173010"/>
              <a:gd name="connsiteY1" fmla="*/ 3939007 h 3948916"/>
              <a:gd name="connsiteX2" fmla="*/ 148987 w 1173010"/>
              <a:gd name="connsiteY2" fmla="*/ 2748043 h 3948916"/>
              <a:gd name="connsiteX3" fmla="*/ 188778 w 1173010"/>
              <a:gd name="connsiteY3" fmla="*/ 1990078 h 3948916"/>
              <a:gd name="connsiteX4" fmla="*/ 450071 w 1173010"/>
              <a:gd name="connsiteY4" fmla="*/ 2441745 h 3948916"/>
              <a:gd name="connsiteX5" fmla="*/ 612708 w 1173010"/>
              <a:gd name="connsiteY5" fmla="*/ 1762265 h 3948916"/>
              <a:gd name="connsiteX6" fmla="*/ 706670 w 1173010"/>
              <a:gd name="connsiteY6" fmla="*/ 2344597 h 3948916"/>
              <a:gd name="connsiteX7" fmla="*/ 876559 w 1173010"/>
              <a:gd name="connsiteY7" fmla="*/ 2478935 h 3948916"/>
              <a:gd name="connsiteX8" fmla="*/ 1008729 w 1173010"/>
              <a:gd name="connsiteY8" fmla="*/ 1855454 h 3948916"/>
              <a:gd name="connsiteX9" fmla="*/ 1173010 w 1173010"/>
              <a:gd name="connsiteY9" fmla="*/ 0 h 3948916"/>
              <a:gd name="connsiteX0" fmla="*/ 0 w 1173010"/>
              <a:gd name="connsiteY0" fmla="*/ 3349183 h 3948916"/>
              <a:gd name="connsiteX1" fmla="*/ 107307 w 1173010"/>
              <a:gd name="connsiteY1" fmla="*/ 3939007 h 3948916"/>
              <a:gd name="connsiteX2" fmla="*/ 148987 w 1173010"/>
              <a:gd name="connsiteY2" fmla="*/ 2748043 h 3948916"/>
              <a:gd name="connsiteX3" fmla="*/ 188778 w 1173010"/>
              <a:gd name="connsiteY3" fmla="*/ 1990078 h 3948916"/>
              <a:gd name="connsiteX4" fmla="*/ 450071 w 1173010"/>
              <a:gd name="connsiteY4" fmla="*/ 2441745 h 3948916"/>
              <a:gd name="connsiteX5" fmla="*/ 612708 w 1173010"/>
              <a:gd name="connsiteY5" fmla="*/ 1762265 h 3948916"/>
              <a:gd name="connsiteX6" fmla="*/ 706670 w 1173010"/>
              <a:gd name="connsiteY6" fmla="*/ 2344597 h 3948916"/>
              <a:gd name="connsiteX7" fmla="*/ 913121 w 1173010"/>
              <a:gd name="connsiteY7" fmla="*/ 2478935 h 3948916"/>
              <a:gd name="connsiteX8" fmla="*/ 1008729 w 1173010"/>
              <a:gd name="connsiteY8" fmla="*/ 1855454 h 3948916"/>
              <a:gd name="connsiteX9" fmla="*/ 1173010 w 1173010"/>
              <a:gd name="connsiteY9" fmla="*/ 0 h 3948916"/>
              <a:gd name="connsiteX0" fmla="*/ 0 w 1173010"/>
              <a:gd name="connsiteY0" fmla="*/ 3349183 h 3948916"/>
              <a:gd name="connsiteX1" fmla="*/ 107307 w 1173010"/>
              <a:gd name="connsiteY1" fmla="*/ 3939007 h 3948916"/>
              <a:gd name="connsiteX2" fmla="*/ 148987 w 1173010"/>
              <a:gd name="connsiteY2" fmla="*/ 2748043 h 3948916"/>
              <a:gd name="connsiteX3" fmla="*/ 188778 w 1173010"/>
              <a:gd name="connsiteY3" fmla="*/ 1990078 h 3948916"/>
              <a:gd name="connsiteX4" fmla="*/ 450071 w 1173010"/>
              <a:gd name="connsiteY4" fmla="*/ 2441745 h 3948916"/>
              <a:gd name="connsiteX5" fmla="*/ 612708 w 1173010"/>
              <a:gd name="connsiteY5" fmla="*/ 1762265 h 3948916"/>
              <a:gd name="connsiteX6" fmla="*/ 706670 w 1173010"/>
              <a:gd name="connsiteY6" fmla="*/ 2344597 h 3948916"/>
              <a:gd name="connsiteX7" fmla="*/ 913121 w 1173010"/>
              <a:gd name="connsiteY7" fmla="*/ 2478935 h 3948916"/>
              <a:gd name="connsiteX8" fmla="*/ 1118413 w 1173010"/>
              <a:gd name="connsiteY8" fmla="*/ 1612792 h 3948916"/>
              <a:gd name="connsiteX9" fmla="*/ 1173010 w 1173010"/>
              <a:gd name="connsiteY9" fmla="*/ 0 h 3948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3010" h="3948916">
                <a:moveTo>
                  <a:pt x="0" y="3349183"/>
                </a:moveTo>
                <a:cubicBezTo>
                  <a:pt x="17488" y="3346685"/>
                  <a:pt x="82476" y="4039197"/>
                  <a:pt x="107307" y="3939007"/>
                </a:cubicBezTo>
                <a:cubicBezTo>
                  <a:pt x="132138" y="3838817"/>
                  <a:pt x="135409" y="3072864"/>
                  <a:pt x="148987" y="2748043"/>
                </a:cubicBezTo>
                <a:cubicBezTo>
                  <a:pt x="162565" y="2423222"/>
                  <a:pt x="138597" y="2041128"/>
                  <a:pt x="188778" y="1990078"/>
                </a:cubicBezTo>
                <a:cubicBezTo>
                  <a:pt x="238959" y="1939028"/>
                  <a:pt x="379416" y="2479714"/>
                  <a:pt x="450071" y="2441745"/>
                </a:cubicBezTo>
                <a:cubicBezTo>
                  <a:pt x="520726" y="2403776"/>
                  <a:pt x="569942" y="1778456"/>
                  <a:pt x="612708" y="1762265"/>
                </a:cubicBezTo>
                <a:cubicBezTo>
                  <a:pt x="655475" y="1746074"/>
                  <a:pt x="656601" y="2225152"/>
                  <a:pt x="706670" y="2344597"/>
                </a:cubicBezTo>
                <a:cubicBezTo>
                  <a:pt x="756739" y="2464042"/>
                  <a:pt x="844497" y="2600902"/>
                  <a:pt x="913121" y="2478935"/>
                </a:cubicBezTo>
                <a:cubicBezTo>
                  <a:pt x="981745" y="2356968"/>
                  <a:pt x="1075098" y="2025948"/>
                  <a:pt x="1118413" y="1612792"/>
                </a:cubicBezTo>
                <a:cubicBezTo>
                  <a:pt x="1161728" y="1199636"/>
                  <a:pt x="901928" y="1078919"/>
                  <a:pt x="1173010" y="0"/>
                </a:cubicBezTo>
              </a:path>
            </a:pathLst>
          </a:custGeom>
          <a:noFill/>
          <a:ln w="22225">
            <a:prstDash val="sysDash"/>
            <a:headEnd w="med" len="med"/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5710024-1F79-724C-8F0F-EF19F4317DDD}"/>
              </a:ext>
            </a:extLst>
          </p:cNvPr>
          <p:cNvSpPr/>
          <p:nvPr/>
        </p:nvSpPr>
        <p:spPr>
          <a:xfrm>
            <a:off x="5906536" y="4967416"/>
            <a:ext cx="803189" cy="927935"/>
          </a:xfrm>
          <a:prstGeom prst="ellipse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0864AB-5A80-1548-8254-C17A315A6B62}"/>
              </a:ext>
            </a:extLst>
          </p:cNvPr>
          <p:cNvSpPr/>
          <p:nvPr/>
        </p:nvSpPr>
        <p:spPr>
          <a:xfrm>
            <a:off x="6485196" y="3640549"/>
            <a:ext cx="803189" cy="927935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66D13B-D62D-F141-9620-36DDC5323893}"/>
              </a:ext>
            </a:extLst>
          </p:cNvPr>
          <p:cNvCxnSpPr>
            <a:cxnSpLocks/>
          </p:cNvCxnSpPr>
          <p:nvPr/>
        </p:nvCxnSpPr>
        <p:spPr>
          <a:xfrm>
            <a:off x="2633185" y="3413943"/>
            <a:ext cx="3532843" cy="1689398"/>
          </a:xfrm>
          <a:prstGeom prst="straightConnector1">
            <a:avLst/>
          </a:prstGeom>
          <a:ln w="317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2884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88652-3A2F-E24B-BE18-CF10B8B4B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 </a:t>
            </a:r>
            <a:br>
              <a:rPr lang="en-US" dirty="0"/>
            </a:br>
            <a:r>
              <a:rPr lang="en-US" dirty="0"/>
              <a:t>                                  – Adaptive Learning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D4E00-98DA-9E4F-8741-07EAB89CA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Stochastic gradient descent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Grab a random subset of </a:t>
            </a:r>
            <a:r>
              <a:rPr lang="en-US" i="1" dirty="0"/>
              <a:t>M</a:t>
            </a:r>
            <a:r>
              <a:rPr lang="en-US" dirty="0"/>
              <a:t> training examples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Compute the minibatch gradient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Update the per-parameter learning rate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Update the parameters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Repeat until the validation loss stops improving.</a:t>
            </a:r>
          </a:p>
          <a:p>
            <a:r>
              <a:rPr lang="en-US" dirty="0"/>
              <a:t>Adaptive learning rate: </a:t>
            </a:r>
            <a:r>
              <a:rPr lang="en-US" sz="2000" dirty="0"/>
              <a:t>Adam [</a:t>
            </a:r>
            <a:r>
              <a:rPr lang="en-US" sz="2000" dirty="0" err="1"/>
              <a:t>Kingma&amp;Ba</a:t>
            </a:r>
            <a:r>
              <a:rPr lang="en-US" sz="2000" dirty="0"/>
              <a:t>, 2015], </a:t>
            </a:r>
            <a:r>
              <a:rPr lang="en-US" sz="2000" dirty="0" err="1"/>
              <a:t>Adadelta</a:t>
            </a:r>
            <a:r>
              <a:rPr lang="en-US" sz="2000" dirty="0"/>
              <a:t> [</a:t>
            </a:r>
            <a:r>
              <a:rPr lang="en-US" sz="2000" dirty="0" err="1"/>
              <a:t>Zeiler</a:t>
            </a:r>
            <a:r>
              <a:rPr lang="en-US" sz="2000" dirty="0"/>
              <a:t>, 2015], and many more… </a:t>
            </a:r>
            <a:endParaRPr lang="en-US" dirty="0"/>
          </a:p>
          <a:p>
            <a:pPr lvl="1"/>
            <a:r>
              <a:rPr lang="en-US" dirty="0"/>
              <a:t>Approximately re-scale parameters to improve the conditioning of the Hessian.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C3E2AC-2CB4-8640-A000-88B9A5CCB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00CC8A-8397-1D44-BEB7-13625E13A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8781" y="2312769"/>
            <a:ext cx="4152900" cy="34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CCAEFE-B9C3-3D46-8593-3896AE594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991" y="3172769"/>
            <a:ext cx="266700" cy="215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94A4AA-49F9-6F49-98C4-D92ED9F95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7734" y="3818860"/>
            <a:ext cx="20193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7125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with Neural Networks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42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How do we decide/design a </a:t>
            </a:r>
            <a:r>
              <a:rPr lang="en-US" b="1" dirty="0"/>
              <a:t>hypothesis set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Design a network architecture as a directed acyclic graph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do we decide a </a:t>
            </a:r>
            <a:r>
              <a:rPr lang="en-US" b="1" dirty="0"/>
              <a:t>loss function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Frame the problem as a conditional distribution modelling</a:t>
            </a:r>
          </a:p>
          <a:p>
            <a:pPr lvl="1"/>
            <a:r>
              <a:rPr lang="en-US" dirty="0"/>
              <a:t>The per-example loss function is a negative log-probability of a correct answer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do we </a:t>
            </a:r>
            <a:r>
              <a:rPr lang="en-US" b="1" dirty="0"/>
              <a:t>optimize</a:t>
            </a:r>
            <a:r>
              <a:rPr lang="en-US" dirty="0"/>
              <a:t> the loss function?</a:t>
            </a:r>
          </a:p>
          <a:p>
            <a:pPr lvl="1"/>
            <a:r>
              <a:rPr lang="en-US" dirty="0"/>
              <a:t>Automatic backpropagation: no manual gradient derivation</a:t>
            </a:r>
          </a:p>
          <a:p>
            <a:pPr lvl="1"/>
            <a:r>
              <a:rPr lang="en-US" dirty="0"/>
              <a:t>Stochastic gradient descent with early stopping [and adaptive learning rate]</a:t>
            </a:r>
          </a:p>
        </p:txBody>
      </p:sp>
    </p:spTree>
    <p:extLst>
      <p:ext uri="{BB962C8B-B14F-4D97-AF65-F5344CB8AC3E}">
        <p14:creationId xmlns:p14="http://schemas.microsoft.com/office/powerpoint/2010/main" val="22665254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3196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64C5-0DFB-EE47-9721-53D874463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1661A-DFDE-814E-A3E1-2484231CA6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Input: a natural language sentence/paragraph</a:t>
            </a:r>
          </a:p>
          <a:p>
            <a:r>
              <a:rPr lang="en-US" dirty="0"/>
              <a:t>Output: a category to which the input text belongs</a:t>
            </a:r>
          </a:p>
          <a:p>
            <a:pPr lvl="1"/>
            <a:r>
              <a:rPr lang="en-US" dirty="0"/>
              <a:t>There are a fixed number     of categories 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Sentiment analysis: is this review positive or negative?</a:t>
            </a:r>
          </a:p>
          <a:p>
            <a:pPr lvl="1"/>
            <a:r>
              <a:rPr lang="en-US" dirty="0"/>
              <a:t>Text categorization: which category does this blog post belong to?</a:t>
            </a:r>
          </a:p>
          <a:p>
            <a:pPr lvl="1"/>
            <a:r>
              <a:rPr lang="en-US" dirty="0"/>
              <a:t>Intent classification: is this a question about a Chinese restaurant?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5822BA-7CB1-6E43-AB5B-CE6B8199F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EC6A7-13B3-764B-963F-6A13032CC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961" y="2863506"/>
            <a:ext cx="2413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0054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12E4-8695-9B4A-BCB1-5FB9ADE12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B9AFA-D947-2B4F-B371-166F3CC1E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 sentence is a variable-length sequence of tokens:</a:t>
            </a:r>
          </a:p>
          <a:p>
            <a:r>
              <a:rPr lang="en-US" dirty="0"/>
              <a:t>Each token could be any one from a vocabulary: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(</a:t>
            </a:r>
            <a:r>
              <a:rPr lang="ko-KR" altLang="en-US" dirty="0"/>
              <a:t>마드리드에서</a:t>
            </a:r>
            <a:r>
              <a:rPr lang="en-US" altLang="ko-KR" dirty="0"/>
              <a:t>,</a:t>
            </a:r>
            <a:r>
              <a:rPr lang="ko-KR" altLang="en-US" dirty="0"/>
              <a:t> 강의</a:t>
            </a:r>
            <a:r>
              <a:rPr lang="en-US" altLang="ko-KR" dirty="0"/>
              <a:t>,</a:t>
            </a:r>
            <a:r>
              <a:rPr lang="ko-KR" altLang="en-US" dirty="0"/>
              <a:t> 중</a:t>
            </a:r>
            <a:r>
              <a:rPr lang="en-US" altLang="ko-KR" dirty="0"/>
              <a:t>,</a:t>
            </a:r>
            <a:r>
              <a:rPr lang="ko-KR" altLang="en-US" dirty="0"/>
              <a:t> 입니다</a:t>
            </a:r>
            <a:r>
              <a:rPr lang="en-US" altLang="ko-KR" dirty="0"/>
              <a:t>, .)</a:t>
            </a:r>
          </a:p>
          <a:p>
            <a:pPr lvl="2"/>
            <a:r>
              <a:rPr lang="en-US" dirty="0"/>
              <a:t>Vocabulary: All unique, space-separated tokens in Korean</a:t>
            </a:r>
          </a:p>
          <a:p>
            <a:pPr lvl="1"/>
            <a:r>
              <a:rPr lang="en-US" dirty="0"/>
              <a:t>(</a:t>
            </a:r>
            <a:r>
              <a:rPr lang="ko-KR" altLang="en-US" dirty="0"/>
              <a:t>마드리드</a:t>
            </a:r>
            <a:r>
              <a:rPr lang="en-US" altLang="ko-KR" dirty="0"/>
              <a:t>,</a:t>
            </a:r>
            <a:r>
              <a:rPr lang="ko-KR" altLang="en-US" dirty="0"/>
              <a:t> 에서</a:t>
            </a:r>
            <a:r>
              <a:rPr lang="en-US" altLang="ko-KR" dirty="0"/>
              <a:t>,</a:t>
            </a:r>
            <a:r>
              <a:rPr lang="ko-KR" altLang="en-US" dirty="0"/>
              <a:t> 강의</a:t>
            </a:r>
            <a:r>
              <a:rPr lang="en-US" altLang="ko-KR" dirty="0"/>
              <a:t>,</a:t>
            </a:r>
            <a:r>
              <a:rPr lang="ko-KR" altLang="en-US" dirty="0"/>
              <a:t> 중</a:t>
            </a:r>
            <a:r>
              <a:rPr lang="en-US" altLang="ko-KR" dirty="0"/>
              <a:t>,</a:t>
            </a:r>
            <a:r>
              <a:rPr lang="ko-KR" altLang="en-US" dirty="0"/>
              <a:t> 입니다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.)</a:t>
            </a:r>
          </a:p>
          <a:p>
            <a:pPr lvl="2"/>
            <a:r>
              <a:rPr lang="en-US" dirty="0"/>
              <a:t>Vocabulary: All </a:t>
            </a:r>
            <a:r>
              <a:rPr lang="en-US" dirty="0" err="1"/>
              <a:t>uniqued</a:t>
            </a:r>
            <a:r>
              <a:rPr lang="en-US" dirty="0"/>
              <a:t>, segmented tokens in Korean</a:t>
            </a:r>
          </a:p>
          <a:p>
            <a:pPr lvl="1"/>
            <a:r>
              <a:rPr lang="en-US" dirty="0"/>
              <a:t>(</a:t>
            </a:r>
            <a:r>
              <a:rPr lang="ko-KR" altLang="en-US" dirty="0"/>
              <a:t>마</a:t>
            </a:r>
            <a:r>
              <a:rPr lang="en-US" altLang="ko-KR" dirty="0"/>
              <a:t>,</a:t>
            </a:r>
            <a:r>
              <a:rPr lang="ko-KR" altLang="en-US" dirty="0"/>
              <a:t> 드</a:t>
            </a:r>
            <a:r>
              <a:rPr lang="en-US" altLang="ko-KR" dirty="0"/>
              <a:t>,</a:t>
            </a:r>
            <a:r>
              <a:rPr lang="ko-KR" altLang="en-US" dirty="0"/>
              <a:t> 리</a:t>
            </a:r>
            <a:r>
              <a:rPr lang="en-US" altLang="ko-KR" dirty="0"/>
              <a:t>,</a:t>
            </a:r>
            <a:r>
              <a:rPr lang="ko-KR" altLang="en-US" dirty="0"/>
              <a:t> 드</a:t>
            </a:r>
            <a:r>
              <a:rPr lang="en-US" altLang="ko-KR" dirty="0"/>
              <a:t>,</a:t>
            </a:r>
            <a:r>
              <a:rPr lang="ko-KR" altLang="en-US" dirty="0"/>
              <a:t> 에</a:t>
            </a:r>
            <a:r>
              <a:rPr lang="en-US" altLang="ko-KR" dirty="0"/>
              <a:t>,</a:t>
            </a:r>
            <a:r>
              <a:rPr lang="ko-KR" altLang="en-US" dirty="0"/>
              <a:t> 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[],</a:t>
            </a:r>
            <a:r>
              <a:rPr lang="ko-KR" altLang="en-US" dirty="0"/>
              <a:t> 강</a:t>
            </a:r>
            <a:r>
              <a:rPr lang="en-US" altLang="ko-KR" dirty="0"/>
              <a:t>,</a:t>
            </a:r>
            <a:r>
              <a:rPr lang="ko-KR" altLang="en-US" dirty="0"/>
              <a:t> 의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[], </a:t>
            </a:r>
            <a:r>
              <a:rPr lang="ko-KR" altLang="en-US" dirty="0"/>
              <a:t>중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[],</a:t>
            </a:r>
            <a:r>
              <a:rPr lang="ko-KR" altLang="en-US" dirty="0"/>
              <a:t> 입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니</a:t>
            </a:r>
            <a:r>
              <a:rPr lang="en-US" altLang="ko-KR" dirty="0"/>
              <a:t>,</a:t>
            </a:r>
            <a:r>
              <a:rPr lang="ko-KR" altLang="en-US" dirty="0"/>
              <a:t> 다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.)</a:t>
            </a:r>
          </a:p>
          <a:p>
            <a:pPr lvl="2"/>
            <a:r>
              <a:rPr lang="en-US" dirty="0"/>
              <a:t>Vocabulary: All Korean syllables</a:t>
            </a:r>
          </a:p>
          <a:p>
            <a:pPr lvl="1"/>
            <a:r>
              <a:rPr lang="en-US" dirty="0"/>
              <a:t>And many more possibilities…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EB649-3CDF-5940-BDE0-3EA1B48E6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A4A37-D65B-7E4B-90A3-DBB5F2586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5389" y="1932417"/>
            <a:ext cx="27940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B5A27C-67FB-FC42-80C3-4518FAFCB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6094" y="2466718"/>
            <a:ext cx="9271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0157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12E4-8695-9B4A-BCB1-5FB9ADE12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B9AFA-D947-2B4F-B371-166F3CC1E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 sentence is a variable-length sequence of tokens:</a:t>
            </a:r>
          </a:p>
          <a:p>
            <a:r>
              <a:rPr lang="en-US" dirty="0"/>
              <a:t>Each token could be any one from a vocabulary:</a:t>
            </a:r>
          </a:p>
          <a:p>
            <a:r>
              <a:rPr lang="en-US" dirty="0"/>
              <a:t>Once the vocabulary is fixed and encoding is done, a sentence or text is just a sequence of “integer indices”. 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(</a:t>
            </a:r>
            <a:r>
              <a:rPr lang="ko-KR" altLang="en-US" dirty="0"/>
              <a:t>마드리드</a:t>
            </a:r>
            <a:r>
              <a:rPr lang="en-US" altLang="ko-KR" dirty="0"/>
              <a:t>,</a:t>
            </a:r>
            <a:r>
              <a:rPr lang="ko-KR" altLang="en-US" dirty="0"/>
              <a:t> 에서</a:t>
            </a:r>
            <a:r>
              <a:rPr lang="en-US" altLang="ko-KR" dirty="0"/>
              <a:t>,</a:t>
            </a:r>
            <a:r>
              <a:rPr lang="ko-KR" altLang="en-US" dirty="0"/>
              <a:t> 강의</a:t>
            </a:r>
            <a:r>
              <a:rPr lang="en-US" altLang="ko-KR" dirty="0"/>
              <a:t>,</a:t>
            </a:r>
            <a:r>
              <a:rPr lang="ko-KR" altLang="en-US" dirty="0"/>
              <a:t> 중</a:t>
            </a:r>
            <a:r>
              <a:rPr lang="en-US" altLang="ko-KR" dirty="0"/>
              <a:t>,</a:t>
            </a:r>
            <a:r>
              <a:rPr lang="ko-KR" altLang="en-US" dirty="0"/>
              <a:t> 입니다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.)</a:t>
            </a:r>
          </a:p>
          <a:p>
            <a:pPr lvl="1"/>
            <a:r>
              <a:rPr lang="en-US" dirty="0"/>
              <a:t>(5241, 20, 288, 12, 19, 5)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EB649-3CDF-5940-BDE0-3EA1B48E6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A4A37-D65B-7E4B-90A3-DBB5F2586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5389" y="1932417"/>
            <a:ext cx="27940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B5A27C-67FB-FC42-80C3-4518FAFCB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6094" y="2466718"/>
            <a:ext cx="927100" cy="2794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930DD9D-FDFD-8C4C-85F6-84E5E5A3FF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245389" y="3521392"/>
          <a:ext cx="1598140" cy="30175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782594">
                  <a:extLst>
                    <a:ext uri="{9D8B030D-6E8A-4147-A177-3AD203B41FA5}">
                      <a16:colId xmlns:a16="http://schemas.microsoft.com/office/drawing/2014/main" val="4241007831"/>
                    </a:ext>
                  </a:extLst>
                </a:gridCol>
                <a:gridCol w="815546">
                  <a:extLst>
                    <a:ext uri="{9D8B030D-6E8A-4147-A177-3AD203B41FA5}">
                      <a16:colId xmlns:a16="http://schemas.microsoft.com/office/drawing/2014/main" val="3575086657"/>
                    </a:ext>
                  </a:extLst>
                </a:gridCol>
              </a:tblGrid>
              <a:tr h="301987">
                <a:tc>
                  <a:txBody>
                    <a:bodyPr/>
                    <a:lstStyle/>
                    <a:p>
                      <a:r>
                        <a:rPr lang="en-US" sz="1600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Token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8833478"/>
                  </a:ext>
                </a:extLst>
              </a:tr>
              <a:tr h="301987">
                <a:tc>
                  <a:txBody>
                    <a:bodyPr/>
                    <a:lstStyle/>
                    <a:p>
                      <a:r>
                        <a:rPr lang="en-US" altLang="ko-KR" sz="1600" dirty="0"/>
                        <a:t>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9308954"/>
                  </a:ext>
                </a:extLst>
              </a:tr>
              <a:tr h="301987">
                <a:tc>
                  <a:txBody>
                    <a:bodyPr/>
                    <a:lstStyle/>
                    <a:p>
                      <a:r>
                        <a:rPr lang="en-US" altLang="ko-KR" sz="1600" dirty="0"/>
                        <a:t>12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600" dirty="0"/>
                        <a:t>중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8172958"/>
                  </a:ext>
                </a:extLst>
              </a:tr>
              <a:tr h="301987">
                <a:tc>
                  <a:txBody>
                    <a:bodyPr/>
                    <a:lstStyle/>
                    <a:p>
                      <a:r>
                        <a:rPr lang="en-US" altLang="ko-KR" sz="1600" dirty="0"/>
                        <a:t>19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600" dirty="0"/>
                        <a:t>입니다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9953587"/>
                  </a:ext>
                </a:extLst>
              </a:tr>
              <a:tr h="301987">
                <a:tc>
                  <a:txBody>
                    <a:bodyPr/>
                    <a:lstStyle/>
                    <a:p>
                      <a:r>
                        <a:rPr lang="en-US" altLang="ko-KR" sz="1600" dirty="0"/>
                        <a:t>20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600" dirty="0"/>
                        <a:t>에서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442005"/>
                  </a:ext>
                </a:extLst>
              </a:tr>
              <a:tr h="301987"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0245783"/>
                  </a:ext>
                </a:extLst>
              </a:tr>
              <a:tr h="301987">
                <a:tc>
                  <a:txBody>
                    <a:bodyPr/>
                    <a:lstStyle/>
                    <a:p>
                      <a:r>
                        <a:rPr lang="en-US" altLang="ko-KR" sz="1600" dirty="0"/>
                        <a:t>288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600" dirty="0"/>
                        <a:t>강의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878092"/>
                  </a:ext>
                </a:extLst>
              </a:tr>
              <a:tr h="301987">
                <a:tc>
                  <a:txBody>
                    <a:bodyPr/>
                    <a:lstStyle/>
                    <a:p>
                      <a:r>
                        <a:rPr lang="en-US" altLang="ko-KR" sz="1600" dirty="0"/>
                        <a:t>827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600" dirty="0"/>
                        <a:t>재단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296469"/>
                  </a:ext>
                </a:extLst>
              </a:tr>
              <a:tr h="301987"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523384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7DBBFBC-1F1E-B046-A6DA-4C321F477A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475" y="4909502"/>
            <a:ext cx="5588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4526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9581-89A1-5542-9E6E-345D29957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450C3-4A17-A94F-8BF2-5B8052660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 token is an integer “index”. </a:t>
            </a:r>
          </a:p>
          <a:p>
            <a:r>
              <a:rPr lang="en-US" dirty="0"/>
              <a:t>How do should we represent a token so that it reflects its “meaning”?</a:t>
            </a:r>
          </a:p>
          <a:p>
            <a:r>
              <a:rPr lang="en-US" dirty="0"/>
              <a:t>First, we assume nothing is known: use an one-hot encoding.</a:t>
            </a:r>
          </a:p>
          <a:p>
            <a:endParaRPr lang="en-US" dirty="0"/>
          </a:p>
          <a:p>
            <a:pPr lvl="1"/>
            <a:r>
              <a:rPr lang="en-US" dirty="0"/>
              <a:t>     : the size of vocabulary</a:t>
            </a:r>
          </a:p>
          <a:p>
            <a:pPr lvl="1"/>
            <a:r>
              <a:rPr lang="en-US" dirty="0"/>
              <a:t>Only one of the elements is 1:</a:t>
            </a:r>
          </a:p>
          <a:p>
            <a:r>
              <a:rPr lang="en-US" dirty="0"/>
              <a:t>Every token is equally distant away from all the others.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70C59-CF1C-C845-B3F8-DE72F3E5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27936-7C7B-B04F-B8B3-927613A7F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3324655"/>
            <a:ext cx="5334000" cy="40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93F1E2-4C53-9F4F-844E-62BD2E828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055" y="3832312"/>
            <a:ext cx="3683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4F0B88-06BC-A54E-AA14-E6D218C216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549" y="3756456"/>
            <a:ext cx="1346200" cy="977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60C81B-DFBE-AF44-9D75-02C788167E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055" y="5168989"/>
            <a:ext cx="33401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906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9581-89A1-5542-9E6E-345D29957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450C3-4A17-A94F-8BF2-5B8052660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7150"/>
            <a:ext cx="10515600" cy="4351338"/>
          </a:xfrm>
        </p:spPr>
        <p:txBody>
          <a:bodyPr/>
          <a:lstStyle/>
          <a:p>
            <a:r>
              <a:rPr lang="en-US" dirty="0"/>
              <a:t>How do should we represent a token so that it reflects its “meaning”?</a:t>
            </a:r>
          </a:p>
          <a:p>
            <a:r>
              <a:rPr lang="en-US" dirty="0"/>
              <a:t>First, we assume nothing is known: use an one-hot encoding.</a:t>
            </a:r>
          </a:p>
          <a:p>
            <a:r>
              <a:rPr lang="en-US" dirty="0"/>
              <a:t>Second, the neural network capture the token’s meaning as a vector.</a:t>
            </a:r>
          </a:p>
          <a:p>
            <a:r>
              <a:rPr lang="en-US" dirty="0"/>
              <a:t>This is done by a simple matrix multiplication: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where                          is the token’s index in the vocabulary.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70C59-CF1C-C845-B3F8-DE72F3E5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48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7F39A4-412F-544A-A758-076B09F90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208" y="3428549"/>
            <a:ext cx="3886200" cy="330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7098F4-CE72-F24F-A105-5CB1F8F9D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085" y="3809550"/>
            <a:ext cx="2019300" cy="482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350EC42-B380-5F41-81FB-8D1CB3F3FA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579" y="4292150"/>
            <a:ext cx="4051300" cy="23114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4A3CFCD-02EF-5B49-9C7D-65EFEBB37E9A}"/>
              </a:ext>
            </a:extLst>
          </p:cNvPr>
          <p:cNvSpPr/>
          <p:nvPr/>
        </p:nvSpPr>
        <p:spPr>
          <a:xfrm>
            <a:off x="4547286" y="5206211"/>
            <a:ext cx="2743200" cy="542277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798DD101-7594-3740-A995-48AC9B5080F5}"/>
              </a:ext>
            </a:extLst>
          </p:cNvPr>
          <p:cNvCxnSpPr>
            <a:stCxn id="11" idx="2"/>
          </p:cNvCxnSpPr>
          <p:nvPr/>
        </p:nvCxnSpPr>
        <p:spPr>
          <a:xfrm rot="16200000" flipH="1">
            <a:off x="3267160" y="4167724"/>
            <a:ext cx="1155700" cy="1404551"/>
          </a:xfrm>
          <a:prstGeom prst="curvedConnector2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1C5F641-E351-E341-8342-C860DF065671}"/>
              </a:ext>
            </a:extLst>
          </p:cNvPr>
          <p:cNvSpPr txBox="1"/>
          <p:nvPr/>
        </p:nvSpPr>
        <p:spPr>
          <a:xfrm>
            <a:off x="1608335" y="4650987"/>
            <a:ext cx="1550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Table Lookup</a:t>
            </a:r>
          </a:p>
        </p:txBody>
      </p:sp>
    </p:spTree>
    <p:extLst>
      <p:ext uri="{BB962C8B-B14F-4D97-AF65-F5344CB8AC3E}">
        <p14:creationId xmlns:p14="http://schemas.microsoft.com/office/powerpoint/2010/main" val="25845468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82C9-9393-A04C-A0D8-3D3BF7261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</a:t>
            </a:r>
            <a:r>
              <a:rPr lang="en-US" dirty="0" err="1"/>
              <a:t>CBoW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61427-D269-0F40-BD9E-A0E1D4094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the table-lookup operation,* the input sentence is a sequence of continuous, high-dimensional vectors:</a:t>
            </a:r>
          </a:p>
          <a:p>
            <a:endParaRPr lang="en-US" dirty="0"/>
          </a:p>
          <a:p>
            <a:r>
              <a:rPr lang="en-US" dirty="0"/>
              <a:t>The sentence length     differs from one sentence to another.</a:t>
            </a:r>
          </a:p>
          <a:p>
            <a:r>
              <a:rPr lang="en-US" dirty="0"/>
              <a:t>The classifier needs to eventually compress it into a single vector.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28E4CD-3879-8A49-8A5D-4B7163CB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49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285F92-426B-3547-975F-1DFCA65345C6}"/>
              </a:ext>
            </a:extLst>
          </p:cNvPr>
          <p:cNvSpPr txBox="1"/>
          <p:nvPr/>
        </p:nvSpPr>
        <p:spPr>
          <a:xfrm>
            <a:off x="6227805" y="6538912"/>
            <a:ext cx="5682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The table-lookup operation would be one node in the DAG.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7C28D7-F3CD-AE45-BFCF-060F6E8A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547" y="2723493"/>
            <a:ext cx="4787900" cy="381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375D34-18DC-E44A-BEC9-29DDDA941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6776" y="3346231"/>
            <a:ext cx="228600" cy="2286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B50851C-C541-F54B-B438-74F73BAEC495}"/>
              </a:ext>
            </a:extLst>
          </p:cNvPr>
          <p:cNvSpPr/>
          <p:nvPr/>
        </p:nvSpPr>
        <p:spPr>
          <a:xfrm>
            <a:off x="8105277" y="4893937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8135F01-2510-1147-B538-E5125C51538E}"/>
              </a:ext>
            </a:extLst>
          </p:cNvPr>
          <p:cNvSpPr/>
          <p:nvPr/>
        </p:nvSpPr>
        <p:spPr>
          <a:xfrm>
            <a:off x="5783024" y="4883620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AEFE13-254D-784A-80F6-66D4EC2AA8FD}"/>
              </a:ext>
            </a:extLst>
          </p:cNvPr>
          <p:cNvSpPr/>
          <p:nvPr/>
        </p:nvSpPr>
        <p:spPr>
          <a:xfrm>
            <a:off x="6572755" y="4802878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CE349EF-E1F9-0142-AF30-05413764D97C}"/>
              </a:ext>
            </a:extLst>
          </p:cNvPr>
          <p:cNvCxnSpPr>
            <a:cxnSpLocks/>
            <a:stCxn id="9" idx="6"/>
            <a:endCxn id="10" idx="1"/>
          </p:cNvCxnSpPr>
          <p:nvPr/>
        </p:nvCxnSpPr>
        <p:spPr>
          <a:xfrm>
            <a:off x="6229999" y="5107108"/>
            <a:ext cx="342756" cy="8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5F2945F4-3C8F-6D43-8642-B608FBF77B21}"/>
              </a:ext>
            </a:extLst>
          </p:cNvPr>
          <p:cNvSpPr/>
          <p:nvPr/>
        </p:nvSpPr>
        <p:spPr>
          <a:xfrm>
            <a:off x="5783025" y="5576202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68DD9CF-F274-BF45-A044-57A619D2A487}"/>
              </a:ext>
            </a:extLst>
          </p:cNvPr>
          <p:cNvCxnSpPr>
            <a:cxnSpLocks/>
            <a:stCxn id="12" idx="7"/>
            <a:endCxn id="10" idx="1"/>
          </p:cNvCxnSpPr>
          <p:nvPr/>
        </p:nvCxnSpPr>
        <p:spPr>
          <a:xfrm flipV="1">
            <a:off x="6164542" y="5115210"/>
            <a:ext cx="408213" cy="526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F053DDF-3FC7-8846-BBEF-D320F94981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7092" y="5016726"/>
            <a:ext cx="198838" cy="18076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EC20192-DAF1-B848-B12F-8D481E45BE72}"/>
              </a:ext>
            </a:extLst>
          </p:cNvPr>
          <p:cNvSpPr/>
          <p:nvPr/>
        </p:nvSpPr>
        <p:spPr>
          <a:xfrm>
            <a:off x="8242437" y="4992420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A7E49BD-6F96-A146-842B-9B7373133064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 flipV="1">
            <a:off x="7954989" y="5107108"/>
            <a:ext cx="287448" cy="81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EEE9F474-ED00-824F-A0BD-F22EE23D14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6662" y="5680288"/>
            <a:ext cx="139700" cy="228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26FEF66-30CC-744A-AF05-B3DE9D86C5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6641" y="5026310"/>
            <a:ext cx="381000" cy="1778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1043019-0E79-554F-B464-B7D432691D9A}"/>
              </a:ext>
            </a:extLst>
          </p:cNvPr>
          <p:cNvSpPr/>
          <p:nvPr/>
        </p:nvSpPr>
        <p:spPr>
          <a:xfrm>
            <a:off x="9104753" y="5576203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08ED738-2935-3146-9058-661ECB28AB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50233" y="5623754"/>
            <a:ext cx="229390" cy="237583"/>
          </a:xfrm>
          <a:prstGeom prst="rect">
            <a:avLst/>
          </a:prstGeom>
        </p:spPr>
      </p:pic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B301D850-1D4C-B445-A6DA-E43209B3E335}"/>
              </a:ext>
            </a:extLst>
          </p:cNvPr>
          <p:cNvCxnSpPr>
            <a:stCxn id="15" idx="2"/>
            <a:endCxn id="19" idx="1"/>
          </p:cNvCxnSpPr>
          <p:nvPr/>
        </p:nvCxnSpPr>
        <p:spPr>
          <a:xfrm rot="16200000" flipH="1">
            <a:off x="8546601" y="5184393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71208F93-45AE-EF46-885B-33F9C2AB8D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76028" y="5026310"/>
            <a:ext cx="177800" cy="1524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6502D88-F5FC-B844-8C56-8CF36D86D180}"/>
              </a:ext>
            </a:extLst>
          </p:cNvPr>
          <p:cNvSpPr/>
          <p:nvPr/>
        </p:nvSpPr>
        <p:spPr>
          <a:xfrm>
            <a:off x="9113461" y="4993916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6B0D314-05EA-F74B-8F46-4A68F48F5096}"/>
              </a:ext>
            </a:extLst>
          </p:cNvPr>
          <p:cNvCxnSpPr>
            <a:cxnSpLocks/>
            <a:stCxn id="15" idx="3"/>
            <a:endCxn id="23" idx="1"/>
          </p:cNvCxnSpPr>
          <p:nvPr/>
        </p:nvCxnSpPr>
        <p:spPr>
          <a:xfrm>
            <a:off x="8775962" y="5107108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A96D1A7-ED53-6A4F-B283-D1C81D850C9A}"/>
              </a:ext>
            </a:extLst>
          </p:cNvPr>
          <p:cNvCxnSpPr>
            <a:cxnSpLocks/>
            <a:stCxn id="19" idx="0"/>
            <a:endCxn id="23" idx="2"/>
          </p:cNvCxnSpPr>
          <p:nvPr/>
        </p:nvCxnSpPr>
        <p:spPr>
          <a:xfrm flipV="1">
            <a:off x="9264929" y="5220339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B34B2AA4-E2CA-B64F-B00D-534ECA866C34}"/>
              </a:ext>
            </a:extLst>
          </p:cNvPr>
          <p:cNvSpPr/>
          <p:nvPr/>
        </p:nvSpPr>
        <p:spPr>
          <a:xfrm>
            <a:off x="7873232" y="5005929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D95CCC6-35A3-D240-B831-07715B4398A0}"/>
              </a:ext>
            </a:extLst>
          </p:cNvPr>
          <p:cNvSpPr txBox="1"/>
          <p:nvPr/>
        </p:nvSpPr>
        <p:spPr>
          <a:xfrm>
            <a:off x="807763" y="4691231"/>
            <a:ext cx="4685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A fixed-size vector representation of the input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C52A9C84-EF7E-6D4A-877E-75D2314BAF05}"/>
              </a:ext>
            </a:extLst>
          </p:cNvPr>
          <p:cNvCxnSpPr>
            <a:stCxn id="27" idx="0"/>
            <a:endCxn id="26" idx="0"/>
          </p:cNvCxnSpPr>
          <p:nvPr/>
        </p:nvCxnSpPr>
        <p:spPr>
          <a:xfrm rot="16200000" flipH="1">
            <a:off x="5400263" y="2441520"/>
            <a:ext cx="314698" cy="4814120"/>
          </a:xfrm>
          <a:prstGeom prst="bentConnector3">
            <a:avLst>
              <a:gd name="adj1" fmla="val -72641"/>
            </a:avLst>
          </a:prstGeom>
          <a:ln w="349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440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                                                  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r>
              <a:rPr lang="en-US" dirty="0"/>
              <a:t>Supervised learning finds an appropriate algorithm/model automatically</a:t>
            </a:r>
          </a:p>
          <a:p>
            <a:pPr marL="914400" lvl="1" indent="-457200">
              <a:buFont typeface="+mj-lt"/>
              <a:buAutoNum type="arabicPeriod" startAt="2"/>
            </a:pPr>
            <a:r>
              <a:rPr lang="en-US" dirty="0"/>
              <a:t>[Model Selection]* Among the trained models, select the best one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the </a:t>
            </a:r>
            <a:r>
              <a:rPr lang="en-US" b="1" dirty="0"/>
              <a:t>validation</a:t>
            </a:r>
            <a:r>
              <a:rPr lang="en-US" dirty="0"/>
              <a:t> </a:t>
            </a:r>
            <a:r>
              <a:rPr lang="en-US" b="1" dirty="0"/>
              <a:t>set</a:t>
            </a:r>
            <a:r>
              <a:rPr lang="en-US" dirty="0"/>
              <a:t> loss.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3425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405" y="2734613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629" y="2365098"/>
            <a:ext cx="13970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987" y="3146381"/>
            <a:ext cx="1638300" cy="2921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54A6B8-2484-FF4A-B0A4-667B175FDD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4405" y="4929332"/>
            <a:ext cx="6375400" cy="749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7573E7-247B-424A-9056-A766403B2097}"/>
              </a:ext>
            </a:extLst>
          </p:cNvPr>
          <p:cNvSpPr txBox="1"/>
          <p:nvPr/>
        </p:nvSpPr>
        <p:spPr>
          <a:xfrm>
            <a:off x="2424774" y="6465905"/>
            <a:ext cx="976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If you’re familiar with deep learning, “hyperparameter optimization” may be a more familiar term for you.</a:t>
            </a:r>
          </a:p>
        </p:txBody>
      </p:sp>
    </p:spTree>
    <p:extLst>
      <p:ext uri="{BB962C8B-B14F-4D97-AF65-F5344CB8AC3E}">
        <p14:creationId xmlns:p14="http://schemas.microsoft.com/office/powerpoint/2010/main" val="41587192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27870-AF6C-FC42-94B0-CD1125942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</a:t>
            </a:r>
            <a:r>
              <a:rPr lang="en-US" dirty="0" err="1"/>
              <a:t>CBoW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1FC6E-6AFB-B947-9704-59A12A5C1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991248" cy="5032375"/>
          </a:xfrm>
        </p:spPr>
        <p:txBody>
          <a:bodyPr/>
          <a:lstStyle/>
          <a:p>
            <a:r>
              <a:rPr lang="en-US" dirty="0"/>
              <a:t>Continuous bag-of-words</a:t>
            </a:r>
          </a:p>
          <a:p>
            <a:pPr lvl="1"/>
            <a:r>
              <a:rPr lang="en-US" dirty="0"/>
              <a:t>Ignore the order of the tokens: </a:t>
            </a:r>
          </a:p>
          <a:p>
            <a:pPr lvl="1"/>
            <a:r>
              <a:rPr lang="en-US" dirty="0"/>
              <a:t>Simply average the token vectors:</a:t>
            </a:r>
          </a:p>
          <a:p>
            <a:pPr lvl="2"/>
            <a:r>
              <a:rPr lang="en-US" dirty="0"/>
              <a:t>Averaging is a differentiable operator.</a:t>
            </a:r>
          </a:p>
          <a:p>
            <a:pPr lvl="2"/>
            <a:r>
              <a:rPr lang="en-US" dirty="0"/>
              <a:t>Just one operator node in the DAG.</a:t>
            </a:r>
          </a:p>
          <a:p>
            <a:pPr lvl="1"/>
            <a:r>
              <a:rPr lang="en-US" dirty="0"/>
              <a:t>Generalizable to bag-of-n-grams</a:t>
            </a:r>
          </a:p>
          <a:p>
            <a:pPr lvl="2"/>
            <a:r>
              <a:rPr lang="en-US" dirty="0"/>
              <a:t>N-gram: a phrase of N tokens</a:t>
            </a:r>
          </a:p>
          <a:p>
            <a:r>
              <a:rPr lang="en-US" dirty="0"/>
              <a:t>Extremely effective in text classification </a:t>
            </a:r>
            <a:r>
              <a:rPr lang="en-US" sz="2000" dirty="0"/>
              <a:t>[</a:t>
            </a:r>
            <a:r>
              <a:rPr lang="en-US" sz="2000" dirty="0" err="1"/>
              <a:t>Iyyer</a:t>
            </a:r>
            <a:r>
              <a:rPr lang="en-US" sz="2000" dirty="0"/>
              <a:t> et al., 2016; Cho, 2017; and many more]</a:t>
            </a:r>
          </a:p>
          <a:p>
            <a:pPr lvl="1"/>
            <a:r>
              <a:rPr lang="en-US" dirty="0"/>
              <a:t>For instance, if there are many positive words, the review is likely positive.</a:t>
            </a:r>
          </a:p>
          <a:p>
            <a:r>
              <a:rPr lang="en-US" dirty="0"/>
              <a:t>In practice, use </a:t>
            </a:r>
            <a:r>
              <a:rPr lang="en-US" dirty="0" err="1"/>
              <a:t>FastText</a:t>
            </a:r>
            <a:r>
              <a:rPr lang="en-US" dirty="0"/>
              <a:t> </a:t>
            </a:r>
            <a:r>
              <a:rPr lang="en-US" sz="2400" dirty="0"/>
              <a:t>[Bojanowski et al., 2017]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548AD-C44D-4D45-910B-F758BC82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459B67-1C30-CC41-86A6-1B7B179EE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3776" y="2317969"/>
            <a:ext cx="47498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16B774-9A14-6E42-9301-0D1EBB4A6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497" y="2783105"/>
            <a:ext cx="10668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6516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27870-AF6C-FC42-94B0-CD1125942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</a:t>
            </a:r>
            <a:r>
              <a:rPr lang="en-US" dirty="0" err="1"/>
              <a:t>CBoW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1FC6E-6AFB-B947-9704-59A12A5C1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7320"/>
            <a:ext cx="10515600" cy="5109210"/>
          </a:xfrm>
        </p:spPr>
        <p:txBody>
          <a:bodyPr>
            <a:normAutofit/>
          </a:bodyPr>
          <a:lstStyle/>
          <a:p>
            <a:r>
              <a:rPr lang="en-US" dirty="0"/>
              <a:t>Continuous bag-of-words based multi-class text classifier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With this DAG, you use automatic backpropagation and stochastic gradient descent to train the classifier.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548AD-C44D-4D45-910B-F758BC82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51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110CA3D-F712-7141-9DAA-01D307912C30}"/>
              </a:ext>
            </a:extLst>
          </p:cNvPr>
          <p:cNvSpPr/>
          <p:nvPr/>
        </p:nvSpPr>
        <p:spPr>
          <a:xfrm>
            <a:off x="7607913" y="3082258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A000045-9736-2243-9724-1DC64EA96C6C}"/>
              </a:ext>
            </a:extLst>
          </p:cNvPr>
          <p:cNvSpPr/>
          <p:nvPr/>
        </p:nvSpPr>
        <p:spPr>
          <a:xfrm>
            <a:off x="2702691" y="213352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C6255E7-8548-144C-B6B8-9FDF639F5DE0}"/>
              </a:ext>
            </a:extLst>
          </p:cNvPr>
          <p:cNvSpPr/>
          <p:nvPr/>
        </p:nvSpPr>
        <p:spPr>
          <a:xfrm>
            <a:off x="5835947" y="2968120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56BA8F-A0CC-5543-925B-018AE795C48A}"/>
              </a:ext>
            </a:extLst>
          </p:cNvPr>
          <p:cNvSpPr/>
          <p:nvPr/>
        </p:nvSpPr>
        <p:spPr>
          <a:xfrm>
            <a:off x="7745073" y="3180741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FEBC128-8156-D743-AFB6-3C617043660A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>
            <a:off x="7218181" y="3280452"/>
            <a:ext cx="526892" cy="1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058C249E-D43D-8F4C-A3D8-E8A6E3A0B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9277" y="3214631"/>
            <a:ext cx="381000" cy="1778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6A3683E-A12D-E340-8232-A3A230FB42CC}"/>
              </a:ext>
            </a:extLst>
          </p:cNvPr>
          <p:cNvSpPr/>
          <p:nvPr/>
        </p:nvSpPr>
        <p:spPr>
          <a:xfrm>
            <a:off x="8607389" y="3764524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6A38066-CAC8-A34C-819A-8AE0443DB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2869" y="3812075"/>
            <a:ext cx="229390" cy="237583"/>
          </a:xfrm>
          <a:prstGeom prst="rect">
            <a:avLst/>
          </a:prstGeom>
        </p:spPr>
      </p:pic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97DF2FE5-7685-A640-98FF-49E32A9481E0}"/>
              </a:ext>
            </a:extLst>
          </p:cNvPr>
          <p:cNvCxnSpPr>
            <a:stCxn id="15" idx="2"/>
            <a:endCxn id="19" idx="1"/>
          </p:cNvCxnSpPr>
          <p:nvPr/>
        </p:nvCxnSpPr>
        <p:spPr>
          <a:xfrm rot="16200000" flipH="1">
            <a:off x="8049237" y="3372714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DE7EFAF1-C195-B442-B4BA-C39DADFA8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8664" y="3214631"/>
            <a:ext cx="177800" cy="1524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9E63881-8091-CB46-B17D-165E037EC114}"/>
              </a:ext>
            </a:extLst>
          </p:cNvPr>
          <p:cNvSpPr/>
          <p:nvPr/>
        </p:nvSpPr>
        <p:spPr>
          <a:xfrm>
            <a:off x="8616097" y="3182237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B96E058-EAAE-A242-87EB-4D50D04C47BA}"/>
              </a:ext>
            </a:extLst>
          </p:cNvPr>
          <p:cNvCxnSpPr>
            <a:cxnSpLocks/>
            <a:stCxn id="15" idx="3"/>
            <a:endCxn id="23" idx="1"/>
          </p:cNvCxnSpPr>
          <p:nvPr/>
        </p:nvCxnSpPr>
        <p:spPr>
          <a:xfrm>
            <a:off x="8278598" y="3295429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9E195FB-B825-254A-BF44-D80F7C145B9A}"/>
              </a:ext>
            </a:extLst>
          </p:cNvPr>
          <p:cNvCxnSpPr>
            <a:cxnSpLocks/>
            <a:stCxn id="19" idx="0"/>
            <a:endCxn id="23" idx="2"/>
          </p:cNvCxnSpPr>
          <p:nvPr/>
        </p:nvCxnSpPr>
        <p:spPr>
          <a:xfrm flipV="1">
            <a:off x="8767565" y="3408660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34711EE0-7BEB-E94E-939E-542829CFD805}"/>
              </a:ext>
            </a:extLst>
          </p:cNvPr>
          <p:cNvSpPr/>
          <p:nvPr/>
        </p:nvSpPr>
        <p:spPr>
          <a:xfrm>
            <a:off x="5438686" y="3207484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42A671F-0130-4A43-BF49-FF333A4B3A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6479" y="2255412"/>
            <a:ext cx="279400" cy="2032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36F547A-286A-E044-A52F-EBDDA8A91E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3779" y="2950247"/>
            <a:ext cx="292100" cy="2032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1C76110-426C-774A-8D20-17D121C79EE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73779" y="4174561"/>
            <a:ext cx="355600" cy="2032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F73ABD0-13AD-1040-8198-CD34CEBB47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1804" y="3506864"/>
            <a:ext cx="38100" cy="292100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D756A00E-3B5A-D44A-8E8F-C64413AF6BCC}"/>
              </a:ext>
            </a:extLst>
          </p:cNvPr>
          <p:cNvSpPr/>
          <p:nvPr/>
        </p:nvSpPr>
        <p:spPr>
          <a:xfrm>
            <a:off x="2686451" y="2828217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945A85F-87CA-A84F-A266-236C2E5B52AC}"/>
              </a:ext>
            </a:extLst>
          </p:cNvPr>
          <p:cNvSpPr/>
          <p:nvPr/>
        </p:nvSpPr>
        <p:spPr>
          <a:xfrm>
            <a:off x="2674779" y="4035926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C7B8625-D545-3445-B83A-457CA3F0687E}"/>
              </a:ext>
            </a:extLst>
          </p:cNvPr>
          <p:cNvSpPr/>
          <p:nvPr/>
        </p:nvSpPr>
        <p:spPr>
          <a:xfrm>
            <a:off x="3655492" y="2068902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22B59D6-97E8-CA4C-B881-9D10B585393C}"/>
              </a:ext>
            </a:extLst>
          </p:cNvPr>
          <p:cNvSpPr/>
          <p:nvPr/>
        </p:nvSpPr>
        <p:spPr>
          <a:xfrm>
            <a:off x="3645676" y="2763594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D521B86-FD40-4842-A3C9-70B339058333}"/>
              </a:ext>
            </a:extLst>
          </p:cNvPr>
          <p:cNvSpPr/>
          <p:nvPr/>
        </p:nvSpPr>
        <p:spPr>
          <a:xfrm>
            <a:off x="3610721" y="3988051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0AF8C35-213C-E64C-AA46-021062415EA1}"/>
              </a:ext>
            </a:extLst>
          </p:cNvPr>
          <p:cNvSpPr/>
          <p:nvPr/>
        </p:nvSpPr>
        <p:spPr>
          <a:xfrm>
            <a:off x="3198701" y="4956558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3B25E91-4FE7-654A-AC2C-814758C0B8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57088" y="5057752"/>
            <a:ext cx="330200" cy="241300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52D8599-EAF0-C741-9471-1BED1D9EB5F9}"/>
              </a:ext>
            </a:extLst>
          </p:cNvPr>
          <p:cNvCxnSpPr>
            <a:stCxn id="9" idx="6"/>
            <a:endCxn id="35" idx="1"/>
          </p:cNvCxnSpPr>
          <p:nvPr/>
        </p:nvCxnSpPr>
        <p:spPr>
          <a:xfrm flipV="1">
            <a:off x="3149666" y="2357012"/>
            <a:ext cx="5058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03497A7-43F7-F24B-A773-68B4A1ECC6F0}"/>
              </a:ext>
            </a:extLst>
          </p:cNvPr>
          <p:cNvCxnSpPr>
            <a:cxnSpLocks/>
            <a:stCxn id="33" idx="6"/>
            <a:endCxn id="36" idx="1"/>
          </p:cNvCxnSpPr>
          <p:nvPr/>
        </p:nvCxnSpPr>
        <p:spPr>
          <a:xfrm flipV="1">
            <a:off x="3133426" y="3051704"/>
            <a:ext cx="5122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4815EC0-EE74-B64A-B0E6-8818253BEC5B}"/>
              </a:ext>
            </a:extLst>
          </p:cNvPr>
          <p:cNvCxnSpPr>
            <a:cxnSpLocks/>
            <a:stCxn id="34" idx="6"/>
            <a:endCxn id="37" idx="1"/>
          </p:cNvCxnSpPr>
          <p:nvPr/>
        </p:nvCxnSpPr>
        <p:spPr>
          <a:xfrm>
            <a:off x="3121754" y="4259414"/>
            <a:ext cx="488967" cy="16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E68DA08F-87DE-7843-B106-1440033E054C}"/>
              </a:ext>
            </a:extLst>
          </p:cNvPr>
          <p:cNvCxnSpPr>
            <a:stCxn id="38" idx="0"/>
            <a:endCxn id="35" idx="1"/>
          </p:cNvCxnSpPr>
          <p:nvPr/>
        </p:nvCxnSpPr>
        <p:spPr>
          <a:xfrm rot="5400000" flipH="1" flipV="1">
            <a:off x="2239067" y="3540134"/>
            <a:ext cx="2599546" cy="2333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21EF8055-4F72-A242-B259-739911C159B3}"/>
              </a:ext>
            </a:extLst>
          </p:cNvPr>
          <p:cNvCxnSpPr>
            <a:cxnSpLocks/>
            <a:stCxn id="38" idx="0"/>
            <a:endCxn id="36" idx="1"/>
          </p:cNvCxnSpPr>
          <p:nvPr/>
        </p:nvCxnSpPr>
        <p:spPr>
          <a:xfrm rot="5400000" flipH="1" flipV="1">
            <a:off x="2581505" y="3892388"/>
            <a:ext cx="1904854" cy="2234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07DFE1CC-8029-C54E-A836-F85CF998C7B9}"/>
              </a:ext>
            </a:extLst>
          </p:cNvPr>
          <p:cNvCxnSpPr>
            <a:cxnSpLocks/>
            <a:stCxn id="38" idx="0"/>
            <a:endCxn id="37" idx="1"/>
          </p:cNvCxnSpPr>
          <p:nvPr/>
        </p:nvCxnSpPr>
        <p:spPr>
          <a:xfrm rot="5400000" flipH="1" flipV="1">
            <a:off x="3176257" y="4522094"/>
            <a:ext cx="680397" cy="18853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835250CE-758D-504B-9C38-23E1EAC04E39}"/>
              </a:ext>
            </a:extLst>
          </p:cNvPr>
          <p:cNvSpPr/>
          <p:nvPr/>
        </p:nvSpPr>
        <p:spPr>
          <a:xfrm rot="5400000">
            <a:off x="4858368" y="3119348"/>
            <a:ext cx="1013482" cy="311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Average</a:t>
            </a:r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87854E4-517B-714D-8D03-90A954E76F32}"/>
              </a:ext>
            </a:extLst>
          </p:cNvPr>
          <p:cNvCxnSpPr>
            <a:cxnSpLocks/>
            <a:stCxn id="35" idx="3"/>
            <a:endCxn id="56" idx="2"/>
          </p:cNvCxnSpPr>
          <p:nvPr/>
        </p:nvCxnSpPr>
        <p:spPr>
          <a:xfrm>
            <a:off x="4592100" y="2357012"/>
            <a:ext cx="617165" cy="9181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>
            <a:extLst>
              <a:ext uri="{FF2B5EF4-FFF2-40B4-BE49-F238E27FC236}">
                <a16:creationId xmlns:a16="http://schemas.microsoft.com/office/drawing/2014/main" id="{19F4F44D-C6FC-174C-A289-B21719289E5F}"/>
              </a:ext>
            </a:extLst>
          </p:cNvPr>
          <p:cNvCxnSpPr>
            <a:cxnSpLocks/>
            <a:stCxn id="36" idx="3"/>
            <a:endCxn id="56" idx="2"/>
          </p:cNvCxnSpPr>
          <p:nvPr/>
        </p:nvCxnSpPr>
        <p:spPr>
          <a:xfrm>
            <a:off x="4582284" y="3051704"/>
            <a:ext cx="626981" cy="223488"/>
          </a:xfrm>
          <a:prstGeom prst="bentConnector3">
            <a:avLst>
              <a:gd name="adj1" fmla="val 505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E01D9DB9-C5CD-2B40-B68A-BF0FA0E55766}"/>
              </a:ext>
            </a:extLst>
          </p:cNvPr>
          <p:cNvCxnSpPr>
            <a:cxnSpLocks/>
            <a:stCxn id="37" idx="3"/>
            <a:endCxn id="56" idx="2"/>
          </p:cNvCxnSpPr>
          <p:nvPr/>
        </p:nvCxnSpPr>
        <p:spPr>
          <a:xfrm flipV="1">
            <a:off x="4547329" y="3275192"/>
            <a:ext cx="661936" cy="1000969"/>
          </a:xfrm>
          <a:prstGeom prst="bentConnector3">
            <a:avLst>
              <a:gd name="adj1" fmla="val 531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0A7F0959-FEBF-CF42-9883-14A39C438B76}"/>
              </a:ext>
            </a:extLst>
          </p:cNvPr>
          <p:cNvCxnSpPr>
            <a:cxnSpLocks/>
            <a:stCxn id="56" idx="0"/>
            <a:endCxn id="10" idx="1"/>
          </p:cNvCxnSpPr>
          <p:nvPr/>
        </p:nvCxnSpPr>
        <p:spPr>
          <a:xfrm>
            <a:off x="5520953" y="3275192"/>
            <a:ext cx="314994" cy="5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FE76A5C5-088B-1B43-9A80-72332EE37320}"/>
              </a:ext>
            </a:extLst>
          </p:cNvPr>
          <p:cNvSpPr/>
          <p:nvPr/>
        </p:nvSpPr>
        <p:spPr>
          <a:xfrm>
            <a:off x="5209265" y="4953666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B3F558DF-927D-1847-A354-4D07F4E7CA85}"/>
              </a:ext>
            </a:extLst>
          </p:cNvPr>
          <p:cNvCxnSpPr>
            <a:cxnSpLocks/>
            <a:stCxn id="75" idx="7"/>
            <a:endCxn id="10" idx="2"/>
          </p:cNvCxnSpPr>
          <p:nvPr/>
        </p:nvCxnSpPr>
        <p:spPr>
          <a:xfrm flipV="1">
            <a:off x="5590782" y="3592784"/>
            <a:ext cx="936282" cy="1426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7" name="Picture 76">
            <a:extLst>
              <a:ext uri="{FF2B5EF4-FFF2-40B4-BE49-F238E27FC236}">
                <a16:creationId xmlns:a16="http://schemas.microsoft.com/office/drawing/2014/main" id="{C0089405-CDF6-EA4E-A1A2-C66E6056F66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62902" y="5057752"/>
            <a:ext cx="139700" cy="228600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FE6B255E-D3A6-6643-9C19-27AA3A7508E1}"/>
              </a:ext>
            </a:extLst>
          </p:cNvPr>
          <p:cNvSpPr txBox="1"/>
          <p:nvPr/>
        </p:nvSpPr>
        <p:spPr>
          <a:xfrm>
            <a:off x="7773258" y="2752380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Softmax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272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5" grpId="0" animBg="1"/>
      <p:bldP spid="19" grpId="0" animBg="1"/>
      <p:bldP spid="23" grpId="0" animBg="1"/>
      <p:bldP spid="26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56" grpId="0" animBg="1"/>
      <p:bldP spid="75" grpId="0" animBg="1"/>
      <p:bldP spid="8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27870-AF6C-FC42-94B0-CD1125942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1FC6E-6AFB-B947-9704-59A12A5C1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 Network </a:t>
            </a:r>
            <a:r>
              <a:rPr lang="en-US" sz="2000" dirty="0"/>
              <a:t>[Santoro et al., 2017]</a:t>
            </a:r>
            <a:r>
              <a:rPr lang="en-US" dirty="0"/>
              <a:t>: Skip Bigrams</a:t>
            </a:r>
          </a:p>
          <a:p>
            <a:pPr lvl="1"/>
            <a:r>
              <a:rPr lang="en-US" dirty="0"/>
              <a:t>Consider all possible pairs of tokens: </a:t>
            </a:r>
          </a:p>
          <a:p>
            <a:pPr lvl="1"/>
            <a:r>
              <a:rPr lang="en-US" dirty="0"/>
              <a:t>Combine two token vectors with a neural network for each pair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    is a element-wise nonlinear function, such as tanh or </a:t>
            </a:r>
            <a:r>
              <a:rPr lang="en-US" dirty="0" err="1"/>
              <a:t>ReLU</a:t>
            </a:r>
            <a:r>
              <a:rPr lang="en-US" dirty="0"/>
              <a:t> (                     ) </a:t>
            </a:r>
          </a:p>
          <a:p>
            <a:pPr lvl="2"/>
            <a:r>
              <a:rPr lang="en-US" dirty="0"/>
              <a:t>One subgraph in the DAG.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548AD-C44D-4D45-910B-F758BC82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6E265E-0F01-E44A-991F-AF1BE19D7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92350"/>
            <a:ext cx="19431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5604D9-9CE9-4F46-ABF6-CD9E862CE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9280" y="3089275"/>
            <a:ext cx="4610100" cy="34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99A664-AFF7-2644-936A-768F05077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450" y="3425190"/>
            <a:ext cx="177800" cy="304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CC671B-5935-F649-86E6-23C4CB0829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7070" y="3412490"/>
            <a:ext cx="1270000" cy="3302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02835EB-095E-D140-9020-2E5CB94F7A58}"/>
              </a:ext>
            </a:extLst>
          </p:cNvPr>
          <p:cNvSpPr/>
          <p:nvPr/>
        </p:nvSpPr>
        <p:spPr>
          <a:xfrm>
            <a:off x="1995301" y="4760448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C55A24-4A65-AC4E-B959-C9327125F980}"/>
              </a:ext>
            </a:extLst>
          </p:cNvPr>
          <p:cNvSpPr/>
          <p:nvPr/>
        </p:nvSpPr>
        <p:spPr>
          <a:xfrm>
            <a:off x="2948102" y="4695825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E8B234F-D3EC-404A-BC73-8BEC7CB2AF19}"/>
              </a:ext>
            </a:extLst>
          </p:cNvPr>
          <p:cNvCxnSpPr>
            <a:stCxn id="11" idx="6"/>
            <a:endCxn id="13" idx="1"/>
          </p:cNvCxnSpPr>
          <p:nvPr/>
        </p:nvCxnSpPr>
        <p:spPr>
          <a:xfrm flipV="1">
            <a:off x="2442276" y="4983935"/>
            <a:ext cx="5058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1D3AE7F-6A77-B44C-96C9-E57CE9F1CF4F}"/>
              </a:ext>
            </a:extLst>
          </p:cNvPr>
          <p:cNvSpPr/>
          <p:nvPr/>
        </p:nvSpPr>
        <p:spPr>
          <a:xfrm>
            <a:off x="1995301" y="554824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25A279-6047-AF4F-A9F4-05C20855D117}"/>
              </a:ext>
            </a:extLst>
          </p:cNvPr>
          <p:cNvSpPr/>
          <p:nvPr/>
        </p:nvSpPr>
        <p:spPr>
          <a:xfrm>
            <a:off x="2948102" y="5483622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Table Lookup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7F3B9D-DD88-FC40-98E0-9991AD4B3610}"/>
              </a:ext>
            </a:extLst>
          </p:cNvPr>
          <p:cNvCxnSpPr>
            <a:stCxn id="17" idx="6"/>
            <a:endCxn id="19" idx="1"/>
          </p:cNvCxnSpPr>
          <p:nvPr/>
        </p:nvCxnSpPr>
        <p:spPr>
          <a:xfrm flipV="1">
            <a:off x="2442276" y="5771732"/>
            <a:ext cx="5058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4D82B944-0606-824C-B04C-3ED8DB482C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0679" y="4877890"/>
            <a:ext cx="266700" cy="2032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DE2F4BC-1BDB-6442-9BF9-CCB42E5B38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91789" y="5651081"/>
            <a:ext cx="279400" cy="2413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5C07112-1113-6E43-B26E-AEF459819951}"/>
              </a:ext>
            </a:extLst>
          </p:cNvPr>
          <p:cNvSpPr/>
          <p:nvPr/>
        </p:nvSpPr>
        <p:spPr>
          <a:xfrm>
            <a:off x="4552178" y="4695825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MatMul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D18869A-8B86-CE48-8882-94233A63434E}"/>
              </a:ext>
            </a:extLst>
          </p:cNvPr>
          <p:cNvSpPr/>
          <p:nvPr/>
        </p:nvSpPr>
        <p:spPr>
          <a:xfrm>
            <a:off x="4552178" y="5483621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MatMul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E82644A-4982-C748-8778-9D98AB23D133}"/>
              </a:ext>
            </a:extLst>
          </p:cNvPr>
          <p:cNvSpPr/>
          <p:nvPr/>
        </p:nvSpPr>
        <p:spPr>
          <a:xfrm>
            <a:off x="4164330" y="4097892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B65D693-4C6A-FF48-8BE0-C452C51161FD}"/>
              </a:ext>
            </a:extLst>
          </p:cNvPr>
          <p:cNvSpPr/>
          <p:nvPr/>
        </p:nvSpPr>
        <p:spPr>
          <a:xfrm>
            <a:off x="4164329" y="6208432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1B63D35-2163-2C46-9DED-F40A3B372DEB}"/>
              </a:ext>
            </a:extLst>
          </p:cNvPr>
          <p:cNvCxnSpPr>
            <a:cxnSpLocks/>
            <a:stCxn id="13" idx="3"/>
            <a:endCxn id="23" idx="1"/>
          </p:cNvCxnSpPr>
          <p:nvPr/>
        </p:nvCxnSpPr>
        <p:spPr>
          <a:xfrm>
            <a:off x="3884710" y="4983935"/>
            <a:ext cx="6674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9299601-D6E2-8D4A-B25C-BEE00D8084C4}"/>
              </a:ext>
            </a:extLst>
          </p:cNvPr>
          <p:cNvCxnSpPr>
            <a:cxnSpLocks/>
            <a:stCxn id="19" idx="3"/>
            <a:endCxn id="24" idx="1"/>
          </p:cNvCxnSpPr>
          <p:nvPr/>
        </p:nvCxnSpPr>
        <p:spPr>
          <a:xfrm flipV="1">
            <a:off x="3884710" y="5771731"/>
            <a:ext cx="66746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83C13CB-C771-734B-98B8-AD3D7DD84050}"/>
              </a:ext>
            </a:extLst>
          </p:cNvPr>
          <p:cNvCxnSpPr>
            <a:cxnSpLocks/>
            <a:stCxn id="25" idx="5"/>
            <a:endCxn id="23" idx="0"/>
          </p:cNvCxnSpPr>
          <p:nvPr/>
        </p:nvCxnSpPr>
        <p:spPr>
          <a:xfrm>
            <a:off x="4545847" y="4479409"/>
            <a:ext cx="474635" cy="216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55993A0-A5A6-8D4C-9C06-1A5B28383E21}"/>
              </a:ext>
            </a:extLst>
          </p:cNvPr>
          <p:cNvCxnSpPr>
            <a:cxnSpLocks/>
            <a:stCxn id="26" idx="7"/>
            <a:endCxn id="24" idx="2"/>
          </p:cNvCxnSpPr>
          <p:nvPr/>
        </p:nvCxnSpPr>
        <p:spPr>
          <a:xfrm flipV="1">
            <a:off x="4545846" y="6059840"/>
            <a:ext cx="474636" cy="214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7A3E35A4-F7A0-4643-B04C-E342AB61F5B2}"/>
              </a:ext>
            </a:extLst>
          </p:cNvPr>
          <p:cNvSpPr/>
          <p:nvPr/>
        </p:nvSpPr>
        <p:spPr>
          <a:xfrm>
            <a:off x="6156254" y="5218016"/>
            <a:ext cx="343278" cy="3264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2CF8AB9-5396-9046-8A62-7F00AD0770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30104" y="5272044"/>
            <a:ext cx="192377" cy="206118"/>
          </a:xfrm>
          <a:prstGeom prst="rect">
            <a:avLst/>
          </a:prstGeom>
        </p:spPr>
      </p:pic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F1872A3-FEDB-3342-919F-DF14C8376B27}"/>
              </a:ext>
            </a:extLst>
          </p:cNvPr>
          <p:cNvCxnSpPr>
            <a:cxnSpLocks/>
            <a:stCxn id="23" idx="3"/>
            <a:endCxn id="41" idx="1"/>
          </p:cNvCxnSpPr>
          <p:nvPr/>
        </p:nvCxnSpPr>
        <p:spPr>
          <a:xfrm>
            <a:off x="5488786" y="4983935"/>
            <a:ext cx="667468" cy="397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8BCA3D8-3B4B-FE46-B8E3-464232ED7E05}"/>
              </a:ext>
            </a:extLst>
          </p:cNvPr>
          <p:cNvCxnSpPr>
            <a:cxnSpLocks/>
            <a:stCxn id="24" idx="3"/>
            <a:endCxn id="41" idx="1"/>
          </p:cNvCxnSpPr>
          <p:nvPr/>
        </p:nvCxnSpPr>
        <p:spPr>
          <a:xfrm flipV="1">
            <a:off x="5488786" y="5381262"/>
            <a:ext cx="667468" cy="39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303164EB-7022-644F-9F16-9075837CA1ED}"/>
              </a:ext>
            </a:extLst>
          </p:cNvPr>
          <p:cNvSpPr/>
          <p:nvPr/>
        </p:nvSpPr>
        <p:spPr>
          <a:xfrm>
            <a:off x="6921223" y="5218016"/>
            <a:ext cx="343278" cy="3264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E7F6664F-2721-B54C-AAFE-8B0AC086F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6590" y="5212080"/>
            <a:ext cx="177800" cy="304800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EE7CD6A-A4DA-BA46-B34E-2DB1572B6F70}"/>
              </a:ext>
            </a:extLst>
          </p:cNvPr>
          <p:cNvCxnSpPr>
            <a:cxnSpLocks/>
            <a:stCxn id="41" idx="3"/>
            <a:endCxn id="51" idx="1"/>
          </p:cNvCxnSpPr>
          <p:nvPr/>
        </p:nvCxnSpPr>
        <p:spPr>
          <a:xfrm>
            <a:off x="6499532" y="5381262"/>
            <a:ext cx="4216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A7DF8051-4FEC-1243-BE79-0172F9C56D32}"/>
              </a:ext>
            </a:extLst>
          </p:cNvPr>
          <p:cNvSpPr/>
          <p:nvPr/>
        </p:nvSpPr>
        <p:spPr>
          <a:xfrm>
            <a:off x="8039702" y="5088392"/>
            <a:ext cx="936608" cy="5762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MatMul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C0D9411-1B87-3648-9F32-17204299F9C8}"/>
              </a:ext>
            </a:extLst>
          </p:cNvPr>
          <p:cNvCxnSpPr>
            <a:cxnSpLocks/>
            <a:stCxn id="51" idx="3"/>
            <a:endCxn id="56" idx="1"/>
          </p:cNvCxnSpPr>
          <p:nvPr/>
        </p:nvCxnSpPr>
        <p:spPr>
          <a:xfrm flipV="1">
            <a:off x="7264501" y="5376502"/>
            <a:ext cx="775201" cy="4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val 59">
            <a:extLst>
              <a:ext uri="{FF2B5EF4-FFF2-40B4-BE49-F238E27FC236}">
                <a16:creationId xmlns:a16="http://schemas.microsoft.com/office/drawing/2014/main" id="{FD5AD867-6FEF-0C41-BD41-B270DA60F982}"/>
              </a:ext>
            </a:extLst>
          </p:cNvPr>
          <p:cNvSpPr/>
          <p:nvPr/>
        </p:nvSpPr>
        <p:spPr>
          <a:xfrm>
            <a:off x="7524913" y="4472337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403FA93-E190-4448-8AA3-431B2D94A20B}"/>
              </a:ext>
            </a:extLst>
          </p:cNvPr>
          <p:cNvCxnSpPr>
            <a:cxnSpLocks/>
            <a:stCxn id="60" idx="5"/>
            <a:endCxn id="56" idx="0"/>
          </p:cNvCxnSpPr>
          <p:nvPr/>
        </p:nvCxnSpPr>
        <p:spPr>
          <a:xfrm>
            <a:off x="7906430" y="4853854"/>
            <a:ext cx="601576" cy="234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90311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27870-AF6C-FC42-94B0-CD1125942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1FC6E-6AFB-B947-9704-59A12A5C1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 Network: Skip Bigrams</a:t>
            </a:r>
          </a:p>
          <a:p>
            <a:pPr lvl="1"/>
            <a:r>
              <a:rPr lang="en-US" dirty="0"/>
              <a:t>Considers all possible pairs of tokens: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Considers the “</a:t>
            </a:r>
            <a:r>
              <a:rPr lang="en-US" dirty="0" err="1"/>
              <a:t>relation”ship</a:t>
            </a:r>
            <a:r>
              <a:rPr lang="en-US" dirty="0"/>
              <a:t> between each pair of words</a:t>
            </a:r>
          </a:p>
          <a:p>
            <a:pPr lvl="1"/>
            <a:r>
              <a:rPr lang="en-US" dirty="0"/>
              <a:t>Averages all these relationship vectors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Could be generalized to triplets and so on at the expense</a:t>
            </a:r>
            <a:br>
              <a:rPr lang="en-US" dirty="0"/>
            </a:br>
            <a:r>
              <a:rPr lang="en-US" dirty="0"/>
              <a:t>of computational efficient.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548AD-C44D-4D45-910B-F758BC82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6E265E-0F01-E44A-991F-AF1BE19D7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92350"/>
            <a:ext cx="19431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5604D9-9CE9-4F46-ABF6-CD9E862CE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004" y="2700464"/>
            <a:ext cx="4610100" cy="3429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CAC615A-9AB5-264C-A006-1172430A3B43}"/>
              </a:ext>
            </a:extLst>
          </p:cNvPr>
          <p:cNvGrpSpPr>
            <a:grpSpLocks noChangeAspect="1"/>
          </p:cNvGrpSpPr>
          <p:nvPr/>
        </p:nvGrpSpPr>
        <p:grpSpPr>
          <a:xfrm rot="16200000">
            <a:off x="6566168" y="2312996"/>
            <a:ext cx="6452912" cy="2364045"/>
            <a:chOff x="4647061" y="4163960"/>
            <a:chExt cx="6981009" cy="2557515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02835EB-095E-D140-9020-2E5CB94F7A58}"/>
                </a:ext>
              </a:extLst>
            </p:cNvPr>
            <p:cNvSpPr/>
            <p:nvPr/>
          </p:nvSpPr>
          <p:spPr>
            <a:xfrm>
              <a:off x="4647061" y="4826516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5C55A24-4A65-AC4E-B959-C9327125F980}"/>
                </a:ext>
              </a:extLst>
            </p:cNvPr>
            <p:cNvSpPr/>
            <p:nvPr/>
          </p:nvSpPr>
          <p:spPr>
            <a:xfrm>
              <a:off x="5599862" y="4761893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Table Lookup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E8B234F-D3EC-404A-BC73-8BEC7CB2AF19}"/>
                </a:ext>
              </a:extLst>
            </p:cNvPr>
            <p:cNvCxnSpPr>
              <a:stCxn id="11" idx="6"/>
              <a:endCxn id="13" idx="1"/>
            </p:cNvCxnSpPr>
            <p:nvPr/>
          </p:nvCxnSpPr>
          <p:spPr>
            <a:xfrm flipV="1">
              <a:off x="5094036" y="5050003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1D3AE7F-6A77-B44C-96C9-E57CE9F1CF4F}"/>
                </a:ext>
              </a:extLst>
            </p:cNvPr>
            <p:cNvSpPr/>
            <p:nvPr/>
          </p:nvSpPr>
          <p:spPr>
            <a:xfrm>
              <a:off x="4647061" y="5614313"/>
              <a:ext cx="446975" cy="446975"/>
            </a:xfrm>
            <a:prstGeom prst="ellipse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125A279-6047-AF4F-A9F4-05C20855D117}"/>
                </a:ext>
              </a:extLst>
            </p:cNvPr>
            <p:cNvSpPr/>
            <p:nvPr/>
          </p:nvSpPr>
          <p:spPr>
            <a:xfrm>
              <a:off x="5599862" y="5549690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Table Lookup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E7F3B9D-DD88-FC40-98E0-9991AD4B3610}"/>
                </a:ext>
              </a:extLst>
            </p:cNvPr>
            <p:cNvCxnSpPr>
              <a:stCxn id="17" idx="6"/>
              <a:endCxn id="19" idx="1"/>
            </p:cNvCxnSpPr>
            <p:nvPr/>
          </p:nvCxnSpPr>
          <p:spPr>
            <a:xfrm flipV="1">
              <a:off x="5094036" y="5837800"/>
              <a:ext cx="505826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D82B944-0606-824C-B04C-3ED8DB482C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52439" y="4943958"/>
              <a:ext cx="266700" cy="2032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3DE2F4BC-1BDB-6442-9BF9-CCB42E5B38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43549" y="5717149"/>
              <a:ext cx="279400" cy="241300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5C07112-1113-6E43-B26E-AEF459819951}"/>
                </a:ext>
              </a:extLst>
            </p:cNvPr>
            <p:cNvSpPr/>
            <p:nvPr/>
          </p:nvSpPr>
          <p:spPr>
            <a:xfrm>
              <a:off x="7203938" y="4761893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tx1"/>
                  </a:solidFill>
                </a:rPr>
                <a:t>MatMul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D18869A-8B86-CE48-8882-94233A63434E}"/>
                </a:ext>
              </a:extLst>
            </p:cNvPr>
            <p:cNvSpPr/>
            <p:nvPr/>
          </p:nvSpPr>
          <p:spPr>
            <a:xfrm>
              <a:off x="7203938" y="5549689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tx1"/>
                  </a:solidFill>
                </a:rPr>
                <a:t>MatMul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E82644A-4982-C748-8778-9D98AB23D133}"/>
                </a:ext>
              </a:extLst>
            </p:cNvPr>
            <p:cNvSpPr/>
            <p:nvPr/>
          </p:nvSpPr>
          <p:spPr>
            <a:xfrm>
              <a:off x="6816090" y="4163960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B65D693-4C6A-FF48-8BE0-C452C51161FD}"/>
                </a:ext>
              </a:extLst>
            </p:cNvPr>
            <p:cNvSpPr/>
            <p:nvPr/>
          </p:nvSpPr>
          <p:spPr>
            <a:xfrm>
              <a:off x="6816089" y="6274500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01B63D35-2163-2C46-9DED-F40A3B372DEB}"/>
                </a:ext>
              </a:extLst>
            </p:cNvPr>
            <p:cNvCxnSpPr>
              <a:cxnSpLocks/>
              <a:stCxn id="13" idx="3"/>
              <a:endCxn id="23" idx="1"/>
            </p:cNvCxnSpPr>
            <p:nvPr/>
          </p:nvCxnSpPr>
          <p:spPr>
            <a:xfrm>
              <a:off x="6536470" y="5050003"/>
              <a:ext cx="6674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9299601-D6E2-8D4A-B25C-BEE00D8084C4}"/>
                </a:ext>
              </a:extLst>
            </p:cNvPr>
            <p:cNvCxnSpPr>
              <a:cxnSpLocks/>
              <a:stCxn id="19" idx="3"/>
              <a:endCxn id="24" idx="1"/>
            </p:cNvCxnSpPr>
            <p:nvPr/>
          </p:nvCxnSpPr>
          <p:spPr>
            <a:xfrm flipV="1">
              <a:off x="6536470" y="5837799"/>
              <a:ext cx="66746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083C13CB-C771-734B-98B8-AD3D7DD84050}"/>
                </a:ext>
              </a:extLst>
            </p:cNvPr>
            <p:cNvCxnSpPr>
              <a:cxnSpLocks/>
              <a:stCxn id="25" idx="5"/>
              <a:endCxn id="23" idx="0"/>
            </p:cNvCxnSpPr>
            <p:nvPr/>
          </p:nvCxnSpPr>
          <p:spPr>
            <a:xfrm>
              <a:off x="7197607" y="4545477"/>
              <a:ext cx="474635" cy="2164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55993A0-A5A6-8D4C-9C06-1A5B28383E21}"/>
                </a:ext>
              </a:extLst>
            </p:cNvPr>
            <p:cNvCxnSpPr>
              <a:cxnSpLocks/>
              <a:stCxn id="26" idx="7"/>
              <a:endCxn id="24" idx="2"/>
            </p:cNvCxnSpPr>
            <p:nvPr/>
          </p:nvCxnSpPr>
          <p:spPr>
            <a:xfrm flipV="1">
              <a:off x="7197606" y="6125908"/>
              <a:ext cx="474636" cy="2140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A3E35A4-F7A0-4643-B04C-E342AB61F5B2}"/>
                </a:ext>
              </a:extLst>
            </p:cNvPr>
            <p:cNvSpPr/>
            <p:nvPr/>
          </p:nvSpPr>
          <p:spPr>
            <a:xfrm>
              <a:off x="8808014" y="5284084"/>
              <a:ext cx="343278" cy="32649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E2CF8AB9-5396-9046-8A62-7F00AD0770A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81864" y="5338112"/>
              <a:ext cx="192377" cy="206118"/>
            </a:xfrm>
            <a:prstGeom prst="rect">
              <a:avLst/>
            </a:prstGeom>
          </p:spPr>
        </p:pic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BF1872A3-FEDB-3342-919F-DF14C8376B27}"/>
                </a:ext>
              </a:extLst>
            </p:cNvPr>
            <p:cNvCxnSpPr>
              <a:cxnSpLocks/>
              <a:stCxn id="23" idx="3"/>
              <a:endCxn id="41" idx="1"/>
            </p:cNvCxnSpPr>
            <p:nvPr/>
          </p:nvCxnSpPr>
          <p:spPr>
            <a:xfrm>
              <a:off x="8140546" y="5050003"/>
              <a:ext cx="667468" cy="3973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28BCA3D8-3B4B-FE46-B8E3-464232ED7E05}"/>
                </a:ext>
              </a:extLst>
            </p:cNvPr>
            <p:cNvCxnSpPr>
              <a:cxnSpLocks/>
              <a:stCxn id="24" idx="3"/>
              <a:endCxn id="41" idx="1"/>
            </p:cNvCxnSpPr>
            <p:nvPr/>
          </p:nvCxnSpPr>
          <p:spPr>
            <a:xfrm flipV="1">
              <a:off x="8140546" y="5447330"/>
              <a:ext cx="667468" cy="390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03164EB-7022-644F-9F16-9075837CA1ED}"/>
                </a:ext>
              </a:extLst>
            </p:cNvPr>
            <p:cNvSpPr/>
            <p:nvPr/>
          </p:nvSpPr>
          <p:spPr>
            <a:xfrm>
              <a:off x="9572983" y="5284084"/>
              <a:ext cx="343278" cy="32649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E7F6664F-2721-B54C-AAFE-8B0AC086F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658350" y="5278148"/>
              <a:ext cx="177800" cy="304800"/>
            </a:xfrm>
            <a:prstGeom prst="rect">
              <a:avLst/>
            </a:prstGeom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BEE7CD6A-A4DA-BA46-B34E-2DB1572B6F70}"/>
                </a:ext>
              </a:extLst>
            </p:cNvPr>
            <p:cNvCxnSpPr>
              <a:cxnSpLocks/>
              <a:stCxn id="41" idx="3"/>
              <a:endCxn id="51" idx="1"/>
            </p:cNvCxnSpPr>
            <p:nvPr/>
          </p:nvCxnSpPr>
          <p:spPr>
            <a:xfrm>
              <a:off x="9151292" y="5447330"/>
              <a:ext cx="4216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7DF8051-4FEC-1243-BE79-0172F9C56D32}"/>
                </a:ext>
              </a:extLst>
            </p:cNvPr>
            <p:cNvSpPr/>
            <p:nvPr/>
          </p:nvSpPr>
          <p:spPr>
            <a:xfrm>
              <a:off x="10691462" y="5154460"/>
              <a:ext cx="936608" cy="57621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tx1"/>
                  </a:solidFill>
                </a:rPr>
                <a:t>MatMul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4C0D9411-1B87-3648-9F32-17204299F9C8}"/>
                </a:ext>
              </a:extLst>
            </p:cNvPr>
            <p:cNvCxnSpPr>
              <a:cxnSpLocks/>
              <a:stCxn id="51" idx="3"/>
              <a:endCxn id="56" idx="1"/>
            </p:cNvCxnSpPr>
            <p:nvPr/>
          </p:nvCxnSpPr>
          <p:spPr>
            <a:xfrm flipV="1">
              <a:off x="9916261" y="5442570"/>
              <a:ext cx="775201" cy="47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D5AD867-6FEF-0C41-BD41-B270DA60F982}"/>
                </a:ext>
              </a:extLst>
            </p:cNvPr>
            <p:cNvSpPr/>
            <p:nvPr/>
          </p:nvSpPr>
          <p:spPr>
            <a:xfrm>
              <a:off x="10176673" y="4538405"/>
              <a:ext cx="446975" cy="446975"/>
            </a:xfrm>
            <a:prstGeom prst="ellipse">
              <a:avLst/>
            </a:prstGeom>
            <a:noFill/>
            <a:ln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7403FA93-E190-4448-8AA3-431B2D94A20B}"/>
                </a:ext>
              </a:extLst>
            </p:cNvPr>
            <p:cNvCxnSpPr>
              <a:cxnSpLocks/>
              <a:stCxn id="60" idx="5"/>
              <a:endCxn id="56" idx="0"/>
            </p:cNvCxnSpPr>
            <p:nvPr/>
          </p:nvCxnSpPr>
          <p:spPr>
            <a:xfrm>
              <a:off x="10558190" y="4919922"/>
              <a:ext cx="601576" cy="2345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0CF2B9ED-9608-064E-A916-5CE8CE1891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20004" y="3869069"/>
            <a:ext cx="55626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7527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27870-AF6C-FC42-94B0-CD1125942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1FC6E-6AFB-B947-9704-59A12A5C1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2715"/>
            <a:ext cx="10515600" cy="4351338"/>
          </a:xfrm>
        </p:spPr>
        <p:txBody>
          <a:bodyPr/>
          <a:lstStyle/>
          <a:p>
            <a:r>
              <a:rPr lang="en-US" dirty="0"/>
              <a:t>Relation Network: Skip Bigrams</a:t>
            </a:r>
          </a:p>
          <a:p>
            <a:pPr lvl="1"/>
            <a:r>
              <a:rPr lang="en-US" dirty="0"/>
              <a:t>Considers all possible pairs of tokens: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Considers the pair-wise “</a:t>
            </a:r>
            <a:r>
              <a:rPr lang="en-US" dirty="0" err="1"/>
              <a:t>relation”ship</a:t>
            </a:r>
            <a:endParaRPr lang="en-US" dirty="0"/>
          </a:p>
          <a:p>
            <a:pPr lvl="1"/>
            <a:r>
              <a:rPr lang="en-US" dirty="0"/>
              <a:t>Averages all these relationship vectors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548AD-C44D-4D45-910B-F758BC82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047DE85-7C4C-C946-8A00-A7248C8E426F}" type="slidenum">
              <a:rPr lang="en-US" smtClean="0"/>
              <a:t>54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6E265E-0F01-E44A-991F-AF1BE19D7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010" y="1903730"/>
            <a:ext cx="19431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5604D9-9CE9-4F46-ABF6-CD9E862CE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004" y="2277554"/>
            <a:ext cx="4610100" cy="34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F2B9ED-9608-064E-A916-5CE8CE189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0104" y="2391879"/>
            <a:ext cx="5562600" cy="9779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A83546F3-AE43-A740-A300-BF0CBE9B0850}"/>
              </a:ext>
            </a:extLst>
          </p:cNvPr>
          <p:cNvSpPr/>
          <p:nvPr/>
        </p:nvSpPr>
        <p:spPr>
          <a:xfrm>
            <a:off x="9017485" y="4355646"/>
            <a:ext cx="1402080" cy="1092303"/>
          </a:xfrm>
          <a:prstGeom prst="rect">
            <a:avLst/>
          </a:prstGeom>
          <a:solidFill>
            <a:schemeClr val="bg1">
              <a:lumMod val="65000"/>
              <a:alpha val="20000"/>
            </a:schemeClr>
          </a:solidFill>
          <a:ln w="22225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909A9F97-AC54-A04D-AF2A-78F8D23C4411}"/>
              </a:ext>
            </a:extLst>
          </p:cNvPr>
          <p:cNvSpPr/>
          <p:nvPr/>
        </p:nvSpPr>
        <p:spPr>
          <a:xfrm>
            <a:off x="2774953" y="3635513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B311770-0A72-414F-9C38-6C754657E123}"/>
              </a:ext>
            </a:extLst>
          </p:cNvPr>
          <p:cNvSpPr/>
          <p:nvPr/>
        </p:nvSpPr>
        <p:spPr>
          <a:xfrm>
            <a:off x="7245519" y="4241508"/>
            <a:ext cx="1382234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An arbitrary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sub-graph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8BCF837-5C53-5844-9C53-7F1CA5E9DADF}"/>
              </a:ext>
            </a:extLst>
          </p:cNvPr>
          <p:cNvSpPr/>
          <p:nvPr/>
        </p:nvSpPr>
        <p:spPr>
          <a:xfrm>
            <a:off x="9154645" y="4454129"/>
            <a:ext cx="533525" cy="2293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5C0AE94-FDC5-E140-A59B-7199671DAB96}"/>
              </a:ext>
            </a:extLst>
          </p:cNvPr>
          <p:cNvCxnSpPr>
            <a:cxnSpLocks/>
            <a:stCxn id="43" idx="3"/>
            <a:endCxn id="45" idx="1"/>
          </p:cNvCxnSpPr>
          <p:nvPr/>
        </p:nvCxnSpPr>
        <p:spPr>
          <a:xfrm>
            <a:off x="8627753" y="4553840"/>
            <a:ext cx="526892" cy="1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C5189A6F-A5B4-2140-A33F-57E7606C67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8849" y="4488019"/>
            <a:ext cx="381000" cy="1778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91C8B420-3887-C64A-84E7-E0A4619B74C1}"/>
              </a:ext>
            </a:extLst>
          </p:cNvPr>
          <p:cNvSpPr/>
          <p:nvPr/>
        </p:nvSpPr>
        <p:spPr>
          <a:xfrm>
            <a:off x="10016961" y="5037912"/>
            <a:ext cx="320351" cy="3326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F729999-2B2C-A842-AEA7-F3A36BDBBA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62441" y="5085463"/>
            <a:ext cx="229390" cy="237583"/>
          </a:xfrm>
          <a:prstGeom prst="rect">
            <a:avLst/>
          </a:prstGeom>
        </p:spPr>
      </p:pic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F61EDA43-A4E2-5D44-89A2-34AB0BA4201E}"/>
              </a:ext>
            </a:extLst>
          </p:cNvPr>
          <p:cNvCxnSpPr>
            <a:stCxn id="45" idx="2"/>
            <a:endCxn id="49" idx="1"/>
          </p:cNvCxnSpPr>
          <p:nvPr/>
        </p:nvCxnSpPr>
        <p:spPr>
          <a:xfrm rot="16200000" flipH="1">
            <a:off x="9458809" y="4646102"/>
            <a:ext cx="520751" cy="59555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54">
            <a:extLst>
              <a:ext uri="{FF2B5EF4-FFF2-40B4-BE49-F238E27FC236}">
                <a16:creationId xmlns:a16="http://schemas.microsoft.com/office/drawing/2014/main" id="{A3372EBC-2F08-FE4B-BCB6-1D9A97E01B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88236" y="4488019"/>
            <a:ext cx="177800" cy="152400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4A912E5A-EF1A-504B-B8B2-3A6F6739E307}"/>
              </a:ext>
            </a:extLst>
          </p:cNvPr>
          <p:cNvSpPr/>
          <p:nvPr/>
        </p:nvSpPr>
        <p:spPr>
          <a:xfrm>
            <a:off x="10025669" y="4455625"/>
            <a:ext cx="315520" cy="2264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7629AB0-AAFD-3A4C-8960-0F40A9DBF949}"/>
              </a:ext>
            </a:extLst>
          </p:cNvPr>
          <p:cNvCxnSpPr>
            <a:cxnSpLocks/>
            <a:stCxn id="45" idx="3"/>
            <a:endCxn id="58" idx="1"/>
          </p:cNvCxnSpPr>
          <p:nvPr/>
        </p:nvCxnSpPr>
        <p:spPr>
          <a:xfrm>
            <a:off x="9688170" y="4568817"/>
            <a:ext cx="337499" cy="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B353A12-16BE-9441-B91F-6495F1AE0965}"/>
              </a:ext>
            </a:extLst>
          </p:cNvPr>
          <p:cNvCxnSpPr>
            <a:cxnSpLocks/>
            <a:stCxn id="49" idx="0"/>
            <a:endCxn id="58" idx="2"/>
          </p:cNvCxnSpPr>
          <p:nvPr/>
        </p:nvCxnSpPr>
        <p:spPr>
          <a:xfrm flipV="1">
            <a:off x="10177137" y="4682048"/>
            <a:ext cx="6292" cy="355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F8C5483E-B50D-D844-8F0C-3D7C42C7627A}"/>
              </a:ext>
            </a:extLst>
          </p:cNvPr>
          <p:cNvSpPr/>
          <p:nvPr/>
        </p:nvSpPr>
        <p:spPr>
          <a:xfrm>
            <a:off x="6848258" y="4462400"/>
            <a:ext cx="182880" cy="182880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B10B7EEF-69F5-F94F-83ED-5BAAE1AF34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58741" y="3757400"/>
            <a:ext cx="279400" cy="20320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B24A5A42-A3BE-1A40-ADDA-5E681E23A3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46041" y="4452235"/>
            <a:ext cx="292100" cy="20320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B8B9426D-9E9E-6447-8AEA-695C79A7BF5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46041" y="5676549"/>
            <a:ext cx="355600" cy="203200"/>
          </a:xfrm>
          <a:prstGeom prst="rect">
            <a:avLst/>
          </a:prstGeom>
        </p:spPr>
      </p:pic>
      <p:sp>
        <p:nvSpPr>
          <p:cNvPr id="68" name="Oval 67">
            <a:extLst>
              <a:ext uri="{FF2B5EF4-FFF2-40B4-BE49-F238E27FC236}">
                <a16:creationId xmlns:a16="http://schemas.microsoft.com/office/drawing/2014/main" id="{FA825154-9C77-D540-9BB0-68EFD462BFFD}"/>
              </a:ext>
            </a:extLst>
          </p:cNvPr>
          <p:cNvSpPr/>
          <p:nvPr/>
        </p:nvSpPr>
        <p:spPr>
          <a:xfrm>
            <a:off x="2758713" y="433020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FB8FECE-8F7C-E14B-A55E-C06B5D689D67}"/>
              </a:ext>
            </a:extLst>
          </p:cNvPr>
          <p:cNvSpPr/>
          <p:nvPr/>
        </p:nvSpPr>
        <p:spPr>
          <a:xfrm>
            <a:off x="2747041" y="5537914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D722BC2-F979-5C47-BE73-3E51F0A32991}"/>
              </a:ext>
            </a:extLst>
          </p:cNvPr>
          <p:cNvSpPr/>
          <p:nvPr/>
        </p:nvSpPr>
        <p:spPr>
          <a:xfrm>
            <a:off x="3608032" y="3731950"/>
            <a:ext cx="535636" cy="2695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0DD0D1E7-14C6-2A42-A7A0-88C6A6F60C13}"/>
              </a:ext>
            </a:extLst>
          </p:cNvPr>
          <p:cNvSpPr/>
          <p:nvPr/>
        </p:nvSpPr>
        <p:spPr>
          <a:xfrm>
            <a:off x="2183602" y="4827396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Elbow Connector 77">
            <a:extLst>
              <a:ext uri="{FF2B5EF4-FFF2-40B4-BE49-F238E27FC236}">
                <a16:creationId xmlns:a16="http://schemas.microsoft.com/office/drawing/2014/main" id="{751FC51C-1532-774D-B2B2-B8C87E981B75}"/>
              </a:ext>
            </a:extLst>
          </p:cNvPr>
          <p:cNvCxnSpPr>
            <a:cxnSpLocks/>
            <a:stCxn id="73" idx="6"/>
          </p:cNvCxnSpPr>
          <p:nvPr/>
        </p:nvCxnSpPr>
        <p:spPr>
          <a:xfrm>
            <a:off x="2630577" y="5050884"/>
            <a:ext cx="636312" cy="106558"/>
          </a:xfrm>
          <a:prstGeom prst="bentConnector3">
            <a:avLst>
              <a:gd name="adj1" fmla="val 3203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73B039E7-73A3-274B-BF9E-32D79DB3C988}"/>
              </a:ext>
            </a:extLst>
          </p:cNvPr>
          <p:cNvSpPr/>
          <p:nvPr/>
        </p:nvSpPr>
        <p:spPr>
          <a:xfrm rot="5400000">
            <a:off x="6267940" y="4392736"/>
            <a:ext cx="1013482" cy="3116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Average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28590445-9106-CC4B-B3C8-8B8E8E93FF7A}"/>
              </a:ext>
            </a:extLst>
          </p:cNvPr>
          <p:cNvCxnSpPr>
            <a:cxnSpLocks/>
            <a:stCxn id="81" idx="0"/>
            <a:endCxn id="43" idx="1"/>
          </p:cNvCxnSpPr>
          <p:nvPr/>
        </p:nvCxnSpPr>
        <p:spPr>
          <a:xfrm>
            <a:off x="6930525" y="4548580"/>
            <a:ext cx="314994" cy="5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Oval 85">
            <a:extLst>
              <a:ext uri="{FF2B5EF4-FFF2-40B4-BE49-F238E27FC236}">
                <a16:creationId xmlns:a16="http://schemas.microsoft.com/office/drawing/2014/main" id="{49189F3A-0969-0244-B3B2-37733230D169}"/>
              </a:ext>
            </a:extLst>
          </p:cNvPr>
          <p:cNvSpPr/>
          <p:nvPr/>
        </p:nvSpPr>
        <p:spPr>
          <a:xfrm>
            <a:off x="6618837" y="6227054"/>
            <a:ext cx="446975" cy="446975"/>
          </a:xfrm>
          <a:prstGeom prst="ellipse">
            <a:avLst/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B2916940-7ABA-5B47-A584-C06913B93A2F}"/>
              </a:ext>
            </a:extLst>
          </p:cNvPr>
          <p:cNvCxnSpPr>
            <a:cxnSpLocks/>
            <a:stCxn id="86" idx="7"/>
            <a:endCxn id="43" idx="2"/>
          </p:cNvCxnSpPr>
          <p:nvPr/>
        </p:nvCxnSpPr>
        <p:spPr>
          <a:xfrm flipV="1">
            <a:off x="7000354" y="4866172"/>
            <a:ext cx="936282" cy="1426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8" name="Picture 87">
            <a:extLst>
              <a:ext uri="{FF2B5EF4-FFF2-40B4-BE49-F238E27FC236}">
                <a16:creationId xmlns:a16="http://schemas.microsoft.com/office/drawing/2014/main" id="{93473D5F-8574-C546-8E72-B59BD2C08D2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72474" y="6331140"/>
            <a:ext cx="139700" cy="228600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AAFC3D74-7D69-6642-A335-55CABD8D1A26}"/>
              </a:ext>
            </a:extLst>
          </p:cNvPr>
          <p:cNvSpPr txBox="1"/>
          <p:nvPr/>
        </p:nvSpPr>
        <p:spPr>
          <a:xfrm>
            <a:off x="9182830" y="4025768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Softmax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E00AFA-CC1E-5D41-9DA9-F1A0632C6EA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03173" y="4926266"/>
            <a:ext cx="406400" cy="228600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19F1D347-5E3C-B14B-9078-CC9ED75CE441}"/>
              </a:ext>
            </a:extLst>
          </p:cNvPr>
          <p:cNvSpPr/>
          <p:nvPr/>
        </p:nvSpPr>
        <p:spPr>
          <a:xfrm>
            <a:off x="4403050" y="3735580"/>
            <a:ext cx="535636" cy="2695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D7600674-2AA8-5B4A-BB40-DB4FEB3F7691}"/>
              </a:ext>
            </a:extLst>
          </p:cNvPr>
          <p:cNvSpPr/>
          <p:nvPr/>
        </p:nvSpPr>
        <p:spPr>
          <a:xfrm>
            <a:off x="5527762" y="3737945"/>
            <a:ext cx="535636" cy="2695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EB44D9E6-3535-3E44-BDA4-8A86C26FD0D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60355" y="5018577"/>
            <a:ext cx="38100" cy="29210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6E11196C-B1E3-394D-818A-0939201BBFE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5400000">
            <a:off x="5200789" y="3739745"/>
            <a:ext cx="38100" cy="292100"/>
          </a:xfrm>
          <a:prstGeom prst="rect">
            <a:avLst/>
          </a:prstGeom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5D0C1808-3489-9046-A826-476D515DD12A}"/>
              </a:ext>
            </a:extLst>
          </p:cNvPr>
          <p:cNvSpPr/>
          <p:nvPr/>
        </p:nvSpPr>
        <p:spPr>
          <a:xfrm>
            <a:off x="3591262" y="4430144"/>
            <a:ext cx="535636" cy="2695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A0D84A68-29CA-BA4A-903E-52BB423C7603}"/>
              </a:ext>
            </a:extLst>
          </p:cNvPr>
          <p:cNvSpPr/>
          <p:nvPr/>
        </p:nvSpPr>
        <p:spPr>
          <a:xfrm>
            <a:off x="4386280" y="4433774"/>
            <a:ext cx="535636" cy="2695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B0189A3C-641D-8448-9E5E-A771965CCA53}"/>
              </a:ext>
            </a:extLst>
          </p:cNvPr>
          <p:cNvSpPr/>
          <p:nvPr/>
        </p:nvSpPr>
        <p:spPr>
          <a:xfrm>
            <a:off x="5510992" y="4436139"/>
            <a:ext cx="535636" cy="2695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CDC7A99-E39C-B341-A694-A2DC9FE82630}"/>
              </a:ext>
            </a:extLst>
          </p:cNvPr>
          <p:cNvSpPr/>
          <p:nvPr/>
        </p:nvSpPr>
        <p:spPr>
          <a:xfrm>
            <a:off x="3584519" y="5623095"/>
            <a:ext cx="535636" cy="2695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93161F78-2344-044C-A394-A868636A2283}"/>
              </a:ext>
            </a:extLst>
          </p:cNvPr>
          <p:cNvSpPr/>
          <p:nvPr/>
        </p:nvSpPr>
        <p:spPr>
          <a:xfrm>
            <a:off x="4379537" y="5626725"/>
            <a:ext cx="535636" cy="2695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FBFAB217-445F-DA41-9BE2-252F0B5E3060}"/>
              </a:ext>
            </a:extLst>
          </p:cNvPr>
          <p:cNvSpPr/>
          <p:nvPr/>
        </p:nvSpPr>
        <p:spPr>
          <a:xfrm>
            <a:off x="5504249" y="5629090"/>
            <a:ext cx="535636" cy="2695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482ABF95-C9DB-9A4C-8727-807E0A64238F}"/>
              </a:ext>
            </a:extLst>
          </p:cNvPr>
          <p:cNvSpPr/>
          <p:nvPr/>
        </p:nvSpPr>
        <p:spPr>
          <a:xfrm>
            <a:off x="3605758" y="6218895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1" name="Picture 100">
            <a:extLst>
              <a:ext uri="{FF2B5EF4-FFF2-40B4-BE49-F238E27FC236}">
                <a16:creationId xmlns:a16="http://schemas.microsoft.com/office/drawing/2014/main" id="{66413A6A-C42F-C344-B38F-C544878B78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89546" y="6340782"/>
            <a:ext cx="279400" cy="203200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CC846AF2-6497-044D-ACC7-3EF256ED93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32184" y="6354981"/>
            <a:ext cx="355600" cy="203200"/>
          </a:xfrm>
          <a:prstGeom prst="rect">
            <a:avLst/>
          </a:prstGeom>
        </p:spPr>
      </p:pic>
      <p:sp>
        <p:nvSpPr>
          <p:cNvPr id="103" name="Oval 102">
            <a:extLst>
              <a:ext uri="{FF2B5EF4-FFF2-40B4-BE49-F238E27FC236}">
                <a16:creationId xmlns:a16="http://schemas.microsoft.com/office/drawing/2014/main" id="{52CAA0C0-E87A-A845-A3A6-730CAFE0550E}"/>
              </a:ext>
            </a:extLst>
          </p:cNvPr>
          <p:cNvSpPr/>
          <p:nvPr/>
        </p:nvSpPr>
        <p:spPr>
          <a:xfrm>
            <a:off x="5533184" y="6216346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4" name="Picture 103">
            <a:extLst>
              <a:ext uri="{FF2B5EF4-FFF2-40B4-BE49-F238E27FC236}">
                <a16:creationId xmlns:a16="http://schemas.microsoft.com/office/drawing/2014/main" id="{2998765A-BED5-3346-99A9-2C770D6F0A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1863" y="6326161"/>
            <a:ext cx="292100" cy="203200"/>
          </a:xfrm>
          <a:prstGeom prst="rect">
            <a:avLst/>
          </a:prstGeom>
        </p:spPr>
      </p:pic>
      <p:sp>
        <p:nvSpPr>
          <p:cNvPr id="105" name="Oval 104">
            <a:extLst>
              <a:ext uri="{FF2B5EF4-FFF2-40B4-BE49-F238E27FC236}">
                <a16:creationId xmlns:a16="http://schemas.microsoft.com/office/drawing/2014/main" id="{98AE3B68-1C88-1243-9043-F0F8D7A1DA44}"/>
              </a:ext>
            </a:extLst>
          </p:cNvPr>
          <p:cNvSpPr/>
          <p:nvPr/>
        </p:nvSpPr>
        <p:spPr>
          <a:xfrm>
            <a:off x="4414535" y="6204131"/>
            <a:ext cx="446975" cy="446975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3" name="Elbow Connector 122">
            <a:extLst>
              <a:ext uri="{FF2B5EF4-FFF2-40B4-BE49-F238E27FC236}">
                <a16:creationId xmlns:a16="http://schemas.microsoft.com/office/drawing/2014/main" id="{F4A42766-DFA9-C846-AAE2-A46802C83C25}"/>
              </a:ext>
            </a:extLst>
          </p:cNvPr>
          <p:cNvCxnSpPr>
            <a:stCxn id="100" idx="0"/>
            <a:endCxn id="94" idx="1"/>
          </p:cNvCxnSpPr>
          <p:nvPr/>
        </p:nvCxnSpPr>
        <p:spPr>
          <a:xfrm rot="16200000" flipV="1">
            <a:off x="2883276" y="5272925"/>
            <a:ext cx="1653956" cy="237984"/>
          </a:xfrm>
          <a:prstGeom prst="bentConnector4">
            <a:avLst>
              <a:gd name="adj1" fmla="val 11371"/>
              <a:gd name="adj2" fmla="val 1960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Elbow Connector 124">
            <a:extLst>
              <a:ext uri="{FF2B5EF4-FFF2-40B4-BE49-F238E27FC236}">
                <a16:creationId xmlns:a16="http://schemas.microsoft.com/office/drawing/2014/main" id="{7D5A6BD2-02E5-7846-B139-A4E46AC5398D}"/>
              </a:ext>
            </a:extLst>
          </p:cNvPr>
          <p:cNvCxnSpPr>
            <a:cxnSpLocks/>
            <a:stCxn id="100" idx="0"/>
            <a:endCxn id="70" idx="1"/>
          </p:cNvCxnSpPr>
          <p:nvPr/>
        </p:nvCxnSpPr>
        <p:spPr>
          <a:xfrm rot="16200000" flipV="1">
            <a:off x="2542564" y="4932213"/>
            <a:ext cx="2352150" cy="221214"/>
          </a:xfrm>
          <a:prstGeom prst="bentConnector4">
            <a:avLst>
              <a:gd name="adj1" fmla="val 7774"/>
              <a:gd name="adj2" fmla="val 21470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Elbow Connector 135">
            <a:extLst>
              <a:ext uri="{FF2B5EF4-FFF2-40B4-BE49-F238E27FC236}">
                <a16:creationId xmlns:a16="http://schemas.microsoft.com/office/drawing/2014/main" id="{7D8E1223-8DAF-694F-B3F2-77FCAC42AB78}"/>
              </a:ext>
            </a:extLst>
          </p:cNvPr>
          <p:cNvCxnSpPr>
            <a:cxnSpLocks/>
            <a:stCxn id="100" idx="0"/>
            <a:endCxn id="97" idx="1"/>
          </p:cNvCxnSpPr>
          <p:nvPr/>
        </p:nvCxnSpPr>
        <p:spPr>
          <a:xfrm rot="16200000" flipV="1">
            <a:off x="3476381" y="5866029"/>
            <a:ext cx="461005" cy="244727"/>
          </a:xfrm>
          <a:prstGeom prst="bentConnector4">
            <a:avLst>
              <a:gd name="adj1" fmla="val 40339"/>
              <a:gd name="adj2" fmla="val 19341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Elbow Connector 139">
            <a:extLst>
              <a:ext uri="{FF2B5EF4-FFF2-40B4-BE49-F238E27FC236}">
                <a16:creationId xmlns:a16="http://schemas.microsoft.com/office/drawing/2014/main" id="{D9F510B0-8A45-324A-A996-9F3084609C5F}"/>
              </a:ext>
            </a:extLst>
          </p:cNvPr>
          <p:cNvCxnSpPr/>
          <p:nvPr/>
        </p:nvCxnSpPr>
        <p:spPr>
          <a:xfrm rot="16200000" flipV="1">
            <a:off x="3697552" y="5258161"/>
            <a:ext cx="1653956" cy="237984"/>
          </a:xfrm>
          <a:prstGeom prst="bentConnector4">
            <a:avLst>
              <a:gd name="adj1" fmla="val 11371"/>
              <a:gd name="adj2" fmla="val 1960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Elbow Connector 140">
            <a:extLst>
              <a:ext uri="{FF2B5EF4-FFF2-40B4-BE49-F238E27FC236}">
                <a16:creationId xmlns:a16="http://schemas.microsoft.com/office/drawing/2014/main" id="{5E3CAC4B-CD76-3D46-A45A-1F44F8712030}"/>
              </a:ext>
            </a:extLst>
          </p:cNvPr>
          <p:cNvCxnSpPr>
            <a:cxnSpLocks/>
          </p:cNvCxnSpPr>
          <p:nvPr/>
        </p:nvCxnSpPr>
        <p:spPr>
          <a:xfrm rot="16200000" flipV="1">
            <a:off x="3356840" y="4917449"/>
            <a:ext cx="2352150" cy="221214"/>
          </a:xfrm>
          <a:prstGeom prst="bentConnector4">
            <a:avLst>
              <a:gd name="adj1" fmla="val 7774"/>
              <a:gd name="adj2" fmla="val 21470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Elbow Connector 141">
            <a:extLst>
              <a:ext uri="{FF2B5EF4-FFF2-40B4-BE49-F238E27FC236}">
                <a16:creationId xmlns:a16="http://schemas.microsoft.com/office/drawing/2014/main" id="{BF7A14AB-C3F6-004E-80AF-DD1F81D9D86F}"/>
              </a:ext>
            </a:extLst>
          </p:cNvPr>
          <p:cNvCxnSpPr>
            <a:cxnSpLocks/>
          </p:cNvCxnSpPr>
          <p:nvPr/>
        </p:nvCxnSpPr>
        <p:spPr>
          <a:xfrm rot="16200000" flipV="1">
            <a:off x="4290657" y="5851265"/>
            <a:ext cx="461005" cy="244727"/>
          </a:xfrm>
          <a:prstGeom prst="bentConnector4">
            <a:avLst>
              <a:gd name="adj1" fmla="val 40339"/>
              <a:gd name="adj2" fmla="val 19341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Elbow Connector 142">
            <a:extLst>
              <a:ext uri="{FF2B5EF4-FFF2-40B4-BE49-F238E27FC236}">
                <a16:creationId xmlns:a16="http://schemas.microsoft.com/office/drawing/2014/main" id="{757E0FAD-9254-AD41-B60F-4A8572831903}"/>
              </a:ext>
            </a:extLst>
          </p:cNvPr>
          <p:cNvCxnSpPr/>
          <p:nvPr/>
        </p:nvCxnSpPr>
        <p:spPr>
          <a:xfrm rot="16200000" flipV="1">
            <a:off x="4820586" y="5265181"/>
            <a:ext cx="1653956" cy="237984"/>
          </a:xfrm>
          <a:prstGeom prst="bentConnector4">
            <a:avLst>
              <a:gd name="adj1" fmla="val 11371"/>
              <a:gd name="adj2" fmla="val 1960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Elbow Connector 143">
            <a:extLst>
              <a:ext uri="{FF2B5EF4-FFF2-40B4-BE49-F238E27FC236}">
                <a16:creationId xmlns:a16="http://schemas.microsoft.com/office/drawing/2014/main" id="{23047539-9443-FD4C-83A3-772119CD1055}"/>
              </a:ext>
            </a:extLst>
          </p:cNvPr>
          <p:cNvCxnSpPr>
            <a:cxnSpLocks/>
          </p:cNvCxnSpPr>
          <p:nvPr/>
        </p:nvCxnSpPr>
        <p:spPr>
          <a:xfrm rot="16200000" flipV="1">
            <a:off x="4479874" y="4924469"/>
            <a:ext cx="2352150" cy="221214"/>
          </a:xfrm>
          <a:prstGeom prst="bentConnector4">
            <a:avLst>
              <a:gd name="adj1" fmla="val 7774"/>
              <a:gd name="adj2" fmla="val 21470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Elbow Connector 144">
            <a:extLst>
              <a:ext uri="{FF2B5EF4-FFF2-40B4-BE49-F238E27FC236}">
                <a16:creationId xmlns:a16="http://schemas.microsoft.com/office/drawing/2014/main" id="{BD19CE10-86BA-1045-9CE4-6B05684087B6}"/>
              </a:ext>
            </a:extLst>
          </p:cNvPr>
          <p:cNvCxnSpPr>
            <a:cxnSpLocks/>
          </p:cNvCxnSpPr>
          <p:nvPr/>
        </p:nvCxnSpPr>
        <p:spPr>
          <a:xfrm rot="16200000" flipV="1">
            <a:off x="5413691" y="5858285"/>
            <a:ext cx="461005" cy="244727"/>
          </a:xfrm>
          <a:prstGeom prst="bentConnector4">
            <a:avLst>
              <a:gd name="adj1" fmla="val 40339"/>
              <a:gd name="adj2" fmla="val 19341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Elbow Connector 146">
            <a:extLst>
              <a:ext uri="{FF2B5EF4-FFF2-40B4-BE49-F238E27FC236}">
                <a16:creationId xmlns:a16="http://schemas.microsoft.com/office/drawing/2014/main" id="{46329B93-0DEA-E245-ABA0-27C56CC9A5A0}"/>
              </a:ext>
            </a:extLst>
          </p:cNvPr>
          <p:cNvCxnSpPr>
            <a:stCxn id="40" idx="4"/>
            <a:endCxn id="70" idx="2"/>
          </p:cNvCxnSpPr>
          <p:nvPr/>
        </p:nvCxnSpPr>
        <p:spPr>
          <a:xfrm rot="5400000" flipH="1" flipV="1">
            <a:off x="3396671" y="3603309"/>
            <a:ext cx="80948" cy="877409"/>
          </a:xfrm>
          <a:prstGeom prst="bentConnector3">
            <a:avLst>
              <a:gd name="adj1" fmla="val -1553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Elbow Connector 148">
            <a:extLst>
              <a:ext uri="{FF2B5EF4-FFF2-40B4-BE49-F238E27FC236}">
                <a16:creationId xmlns:a16="http://schemas.microsoft.com/office/drawing/2014/main" id="{10C7AEAB-01A4-8343-9B4D-EB3D79AFE0AA}"/>
              </a:ext>
            </a:extLst>
          </p:cNvPr>
          <p:cNvCxnSpPr>
            <a:cxnSpLocks/>
            <a:stCxn id="40" idx="4"/>
            <a:endCxn id="90" idx="2"/>
          </p:cNvCxnSpPr>
          <p:nvPr/>
        </p:nvCxnSpPr>
        <p:spPr>
          <a:xfrm rot="5400000" flipH="1" flipV="1">
            <a:off x="3795995" y="3207615"/>
            <a:ext cx="77318" cy="1672427"/>
          </a:xfrm>
          <a:prstGeom prst="bentConnector3">
            <a:avLst>
              <a:gd name="adj1" fmla="val -16261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Elbow Connector 152">
            <a:extLst>
              <a:ext uri="{FF2B5EF4-FFF2-40B4-BE49-F238E27FC236}">
                <a16:creationId xmlns:a16="http://schemas.microsoft.com/office/drawing/2014/main" id="{EFE4AFF9-4E8A-5147-8FBC-FC611EB85055}"/>
              </a:ext>
            </a:extLst>
          </p:cNvPr>
          <p:cNvCxnSpPr>
            <a:cxnSpLocks/>
            <a:stCxn id="40" idx="4"/>
            <a:endCxn id="91" idx="2"/>
          </p:cNvCxnSpPr>
          <p:nvPr/>
        </p:nvCxnSpPr>
        <p:spPr>
          <a:xfrm rot="5400000" flipH="1" flipV="1">
            <a:off x="4359533" y="2646442"/>
            <a:ext cx="74953" cy="2797139"/>
          </a:xfrm>
          <a:prstGeom prst="bentConnector3">
            <a:avLst>
              <a:gd name="adj1" fmla="val -15249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Elbow Connector 156">
            <a:extLst>
              <a:ext uri="{FF2B5EF4-FFF2-40B4-BE49-F238E27FC236}">
                <a16:creationId xmlns:a16="http://schemas.microsoft.com/office/drawing/2014/main" id="{702FC37C-61E7-2D4A-BDC4-F4A537F39531}"/>
              </a:ext>
            </a:extLst>
          </p:cNvPr>
          <p:cNvCxnSpPr/>
          <p:nvPr/>
        </p:nvCxnSpPr>
        <p:spPr>
          <a:xfrm rot="5400000" flipH="1" flipV="1">
            <a:off x="3367648" y="4304170"/>
            <a:ext cx="80948" cy="877409"/>
          </a:xfrm>
          <a:prstGeom prst="bentConnector3">
            <a:avLst>
              <a:gd name="adj1" fmla="val -1553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Elbow Connector 157">
            <a:extLst>
              <a:ext uri="{FF2B5EF4-FFF2-40B4-BE49-F238E27FC236}">
                <a16:creationId xmlns:a16="http://schemas.microsoft.com/office/drawing/2014/main" id="{9DA06B11-81B7-2446-A0CC-040252DA4CA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766972" y="3908476"/>
            <a:ext cx="77318" cy="1672427"/>
          </a:xfrm>
          <a:prstGeom prst="bentConnector3">
            <a:avLst>
              <a:gd name="adj1" fmla="val -16261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Elbow Connector 158">
            <a:extLst>
              <a:ext uri="{FF2B5EF4-FFF2-40B4-BE49-F238E27FC236}">
                <a16:creationId xmlns:a16="http://schemas.microsoft.com/office/drawing/2014/main" id="{67CABE5F-C6CA-D74E-B6E1-0040CB505E0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330510" y="3347303"/>
            <a:ext cx="74953" cy="2797139"/>
          </a:xfrm>
          <a:prstGeom prst="bentConnector3">
            <a:avLst>
              <a:gd name="adj1" fmla="val -15249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Elbow Connector 159">
            <a:extLst>
              <a:ext uri="{FF2B5EF4-FFF2-40B4-BE49-F238E27FC236}">
                <a16:creationId xmlns:a16="http://schemas.microsoft.com/office/drawing/2014/main" id="{7DEA9EE5-BE52-4E46-809A-E51925902237}"/>
              </a:ext>
            </a:extLst>
          </p:cNvPr>
          <p:cNvCxnSpPr/>
          <p:nvPr/>
        </p:nvCxnSpPr>
        <p:spPr>
          <a:xfrm rot="5400000" flipH="1" flipV="1">
            <a:off x="3358586" y="5495797"/>
            <a:ext cx="80948" cy="877409"/>
          </a:xfrm>
          <a:prstGeom prst="bentConnector3">
            <a:avLst>
              <a:gd name="adj1" fmla="val -1553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Elbow Connector 160">
            <a:extLst>
              <a:ext uri="{FF2B5EF4-FFF2-40B4-BE49-F238E27FC236}">
                <a16:creationId xmlns:a16="http://schemas.microsoft.com/office/drawing/2014/main" id="{A6A51678-8DCE-F345-84EB-6F7D73C0FB2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757910" y="5100103"/>
            <a:ext cx="77318" cy="1672427"/>
          </a:xfrm>
          <a:prstGeom prst="bentConnector3">
            <a:avLst>
              <a:gd name="adj1" fmla="val -16261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Elbow Connector 161">
            <a:extLst>
              <a:ext uri="{FF2B5EF4-FFF2-40B4-BE49-F238E27FC236}">
                <a16:creationId xmlns:a16="http://schemas.microsoft.com/office/drawing/2014/main" id="{98062F48-13D0-3D49-8926-FF961DBA928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321448" y="4538930"/>
            <a:ext cx="74953" cy="2797139"/>
          </a:xfrm>
          <a:prstGeom prst="bentConnector3">
            <a:avLst>
              <a:gd name="adj1" fmla="val -15249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D1512E13-DBE9-E44E-9D40-339CD767D733}"/>
              </a:ext>
            </a:extLst>
          </p:cNvPr>
          <p:cNvSpPr/>
          <p:nvPr/>
        </p:nvSpPr>
        <p:spPr>
          <a:xfrm>
            <a:off x="3263845" y="3599061"/>
            <a:ext cx="2842450" cy="2564098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8" name="Elbow Connector 167">
            <a:extLst>
              <a:ext uri="{FF2B5EF4-FFF2-40B4-BE49-F238E27FC236}">
                <a16:creationId xmlns:a16="http://schemas.microsoft.com/office/drawing/2014/main" id="{D3561073-34E0-B94E-AE0F-9CB4A20AE61F}"/>
              </a:ext>
            </a:extLst>
          </p:cNvPr>
          <p:cNvCxnSpPr>
            <a:cxnSpLocks/>
            <a:stCxn id="163" idx="3"/>
            <a:endCxn id="81" idx="2"/>
          </p:cNvCxnSpPr>
          <p:nvPr/>
        </p:nvCxnSpPr>
        <p:spPr>
          <a:xfrm flipV="1">
            <a:off x="6106295" y="4548580"/>
            <a:ext cx="512542" cy="33253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5044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12D36-0749-BE46-91B5-31F2A0BAA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CNN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5498F-E1F1-484D-BCFA-01899EB47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Convolutional Networks </a:t>
            </a:r>
            <a:r>
              <a:rPr lang="en-US" sz="2000" dirty="0"/>
              <a:t>[Kim, 2014; </a:t>
            </a:r>
            <a:r>
              <a:rPr lang="en-US" sz="2000" dirty="0" err="1"/>
              <a:t>Kalchbrenner</a:t>
            </a:r>
            <a:r>
              <a:rPr lang="en-US" sz="2000" dirty="0"/>
              <a:t> et al., 2015]</a:t>
            </a:r>
            <a:endParaRPr lang="en-US" dirty="0"/>
          </a:p>
          <a:p>
            <a:pPr lvl="1"/>
            <a:r>
              <a:rPr lang="en-US" dirty="0"/>
              <a:t>Captures </a:t>
            </a:r>
            <a:r>
              <a:rPr lang="en-US" i="1" dirty="0"/>
              <a:t>k</a:t>
            </a:r>
            <a:r>
              <a:rPr lang="en-US" dirty="0"/>
              <a:t>-grams hierarchically</a:t>
            </a:r>
          </a:p>
          <a:p>
            <a:pPr lvl="1"/>
            <a:r>
              <a:rPr lang="en-US" dirty="0"/>
              <a:t>One 1-D convolutional layer: considers all </a:t>
            </a:r>
            <a:r>
              <a:rPr lang="en-US" i="1" dirty="0"/>
              <a:t>k</a:t>
            </a:r>
            <a:r>
              <a:rPr lang="en-US" dirty="0"/>
              <a:t>-grams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                           , resulting in                                       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Stack more than one convolutional </a:t>
            </a:r>
            <a:br>
              <a:rPr lang="en-US" dirty="0"/>
            </a:br>
            <a:r>
              <a:rPr lang="en-US" dirty="0"/>
              <a:t>layers: progressively-growing window</a:t>
            </a:r>
          </a:p>
          <a:p>
            <a:pPr lvl="1"/>
            <a:r>
              <a:rPr lang="en-US" dirty="0"/>
              <a:t>Fits our intuition of how sentence</a:t>
            </a:r>
            <a:br>
              <a:rPr lang="en-US" dirty="0"/>
            </a:br>
            <a:r>
              <a:rPr lang="en-US" dirty="0"/>
              <a:t>is understood: </a:t>
            </a:r>
            <a:r>
              <a:rPr lang="en-US" b="1" dirty="0" err="1"/>
              <a:t>tokens→multi-word</a:t>
            </a:r>
            <a:r>
              <a:rPr lang="en-US" b="1" dirty="0"/>
              <a:t> </a:t>
            </a:r>
            <a:br>
              <a:rPr lang="en-US" b="1" dirty="0"/>
            </a:br>
            <a:r>
              <a:rPr lang="en-US" b="1" dirty="0" err="1"/>
              <a:t>expressions→phrases→sentence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12E80-AB73-3744-96D3-66E97D74A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7DC08-D432-4646-B692-583ED9CD0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380" y="3074194"/>
            <a:ext cx="2755900" cy="927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18B81F-0CD5-3144-B6BC-9B4CA87E3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2020" y="3372644"/>
            <a:ext cx="2794000" cy="3302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C21846A-6047-8746-9637-184EF9361BE3}"/>
              </a:ext>
            </a:extLst>
          </p:cNvPr>
          <p:cNvSpPr>
            <a:spLocks noChangeAspect="1"/>
          </p:cNvSpPr>
          <p:nvPr/>
        </p:nvSpPr>
        <p:spPr>
          <a:xfrm>
            <a:off x="6247014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4E2CB1-3EB1-C847-8600-C29D671128F5}"/>
              </a:ext>
            </a:extLst>
          </p:cNvPr>
          <p:cNvSpPr>
            <a:spLocks noChangeAspect="1"/>
          </p:cNvSpPr>
          <p:nvPr/>
        </p:nvSpPr>
        <p:spPr>
          <a:xfrm>
            <a:off x="6637757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122C6B-AC35-3348-BF63-D1DB94FFC91B}"/>
              </a:ext>
            </a:extLst>
          </p:cNvPr>
          <p:cNvSpPr>
            <a:spLocks noChangeAspect="1"/>
          </p:cNvSpPr>
          <p:nvPr/>
        </p:nvSpPr>
        <p:spPr>
          <a:xfrm>
            <a:off x="7028499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C72AAF-0F29-4D4A-8379-8588944DB3EF}"/>
              </a:ext>
            </a:extLst>
          </p:cNvPr>
          <p:cNvSpPr>
            <a:spLocks noChangeAspect="1"/>
          </p:cNvSpPr>
          <p:nvPr/>
        </p:nvSpPr>
        <p:spPr>
          <a:xfrm>
            <a:off x="7419242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62452D-0ABC-9A4E-9377-3E053C7C62C2}"/>
              </a:ext>
            </a:extLst>
          </p:cNvPr>
          <p:cNvSpPr>
            <a:spLocks noChangeAspect="1"/>
          </p:cNvSpPr>
          <p:nvPr/>
        </p:nvSpPr>
        <p:spPr>
          <a:xfrm>
            <a:off x="7809985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24CB51-5F69-4343-8BC3-4C2319622C94}"/>
              </a:ext>
            </a:extLst>
          </p:cNvPr>
          <p:cNvSpPr>
            <a:spLocks noChangeAspect="1"/>
          </p:cNvSpPr>
          <p:nvPr/>
        </p:nvSpPr>
        <p:spPr>
          <a:xfrm>
            <a:off x="8200728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717401-7ED2-2449-B33B-FE4656BD7747}"/>
              </a:ext>
            </a:extLst>
          </p:cNvPr>
          <p:cNvSpPr>
            <a:spLocks noChangeAspect="1"/>
          </p:cNvSpPr>
          <p:nvPr/>
        </p:nvSpPr>
        <p:spPr>
          <a:xfrm>
            <a:off x="8591470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4D13E2-1460-864E-9A9F-E61C4A6A28EA}"/>
              </a:ext>
            </a:extLst>
          </p:cNvPr>
          <p:cNvSpPr>
            <a:spLocks noChangeAspect="1"/>
          </p:cNvSpPr>
          <p:nvPr/>
        </p:nvSpPr>
        <p:spPr>
          <a:xfrm>
            <a:off x="8982213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4DE8C2-01D8-7E46-AC69-FE8D6560BF43}"/>
              </a:ext>
            </a:extLst>
          </p:cNvPr>
          <p:cNvSpPr>
            <a:spLocks noChangeAspect="1"/>
          </p:cNvSpPr>
          <p:nvPr/>
        </p:nvSpPr>
        <p:spPr>
          <a:xfrm>
            <a:off x="9372956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57C673-0D41-F341-A108-B3E7AA411A70}"/>
              </a:ext>
            </a:extLst>
          </p:cNvPr>
          <p:cNvSpPr>
            <a:spLocks noChangeAspect="1"/>
          </p:cNvSpPr>
          <p:nvPr/>
        </p:nvSpPr>
        <p:spPr>
          <a:xfrm>
            <a:off x="9763699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CA17D6-A0DC-0746-A4F2-FEF64953B96F}"/>
              </a:ext>
            </a:extLst>
          </p:cNvPr>
          <p:cNvSpPr>
            <a:spLocks noChangeAspect="1"/>
          </p:cNvSpPr>
          <p:nvPr/>
        </p:nvSpPr>
        <p:spPr>
          <a:xfrm>
            <a:off x="10154441" y="588740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E818383-31ED-214D-9F64-83A01AE901C4}"/>
              </a:ext>
            </a:extLst>
          </p:cNvPr>
          <p:cNvSpPr>
            <a:spLocks noChangeAspect="1"/>
          </p:cNvSpPr>
          <p:nvPr/>
        </p:nvSpPr>
        <p:spPr>
          <a:xfrm>
            <a:off x="6247014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6BE04C2-CDC5-AE4B-937F-C5F0042425D8}"/>
              </a:ext>
            </a:extLst>
          </p:cNvPr>
          <p:cNvSpPr>
            <a:spLocks noChangeAspect="1"/>
          </p:cNvSpPr>
          <p:nvPr/>
        </p:nvSpPr>
        <p:spPr>
          <a:xfrm>
            <a:off x="6637757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3F82394-2B59-DA4C-9804-ED71CCB0F73F}"/>
              </a:ext>
            </a:extLst>
          </p:cNvPr>
          <p:cNvSpPr>
            <a:spLocks noChangeAspect="1"/>
          </p:cNvSpPr>
          <p:nvPr/>
        </p:nvSpPr>
        <p:spPr>
          <a:xfrm>
            <a:off x="7028499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1302BCB-226A-3947-8130-15EE27FE8438}"/>
              </a:ext>
            </a:extLst>
          </p:cNvPr>
          <p:cNvSpPr>
            <a:spLocks noChangeAspect="1"/>
          </p:cNvSpPr>
          <p:nvPr/>
        </p:nvSpPr>
        <p:spPr>
          <a:xfrm>
            <a:off x="7419242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47769E9-14A4-4645-91E0-D035E8048A93}"/>
              </a:ext>
            </a:extLst>
          </p:cNvPr>
          <p:cNvSpPr>
            <a:spLocks noChangeAspect="1"/>
          </p:cNvSpPr>
          <p:nvPr/>
        </p:nvSpPr>
        <p:spPr>
          <a:xfrm>
            <a:off x="7809985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FD6DA8-6920-E444-BB8F-D7C7992F4156}"/>
              </a:ext>
            </a:extLst>
          </p:cNvPr>
          <p:cNvSpPr>
            <a:spLocks noChangeAspect="1"/>
          </p:cNvSpPr>
          <p:nvPr/>
        </p:nvSpPr>
        <p:spPr>
          <a:xfrm>
            <a:off x="8200728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381334-7E90-704C-AA6E-E08DC10C5DFB}"/>
              </a:ext>
            </a:extLst>
          </p:cNvPr>
          <p:cNvSpPr>
            <a:spLocks noChangeAspect="1"/>
          </p:cNvSpPr>
          <p:nvPr/>
        </p:nvSpPr>
        <p:spPr>
          <a:xfrm>
            <a:off x="8591470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6CFB932-970D-B042-84B5-AB0367AF150E}"/>
              </a:ext>
            </a:extLst>
          </p:cNvPr>
          <p:cNvSpPr>
            <a:spLocks noChangeAspect="1"/>
          </p:cNvSpPr>
          <p:nvPr/>
        </p:nvSpPr>
        <p:spPr>
          <a:xfrm>
            <a:off x="8982213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2407893-E56E-BC4A-AB62-E40F97203645}"/>
              </a:ext>
            </a:extLst>
          </p:cNvPr>
          <p:cNvSpPr>
            <a:spLocks noChangeAspect="1"/>
          </p:cNvSpPr>
          <p:nvPr/>
        </p:nvSpPr>
        <p:spPr>
          <a:xfrm>
            <a:off x="9372956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2F749CD-2E83-3244-A6F5-BAEDC28898B6}"/>
              </a:ext>
            </a:extLst>
          </p:cNvPr>
          <p:cNvSpPr>
            <a:spLocks noChangeAspect="1"/>
          </p:cNvSpPr>
          <p:nvPr/>
        </p:nvSpPr>
        <p:spPr>
          <a:xfrm>
            <a:off x="9763699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97F33E0-F42B-DF4C-94A3-5B17FFFA5BC4}"/>
              </a:ext>
            </a:extLst>
          </p:cNvPr>
          <p:cNvSpPr>
            <a:spLocks noChangeAspect="1"/>
          </p:cNvSpPr>
          <p:nvPr/>
        </p:nvSpPr>
        <p:spPr>
          <a:xfrm>
            <a:off x="10154441" y="4997564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682211A-8B1C-BA4B-AAAE-2C2280119158}"/>
              </a:ext>
            </a:extLst>
          </p:cNvPr>
          <p:cNvCxnSpPr>
            <a:cxnSpLocks/>
            <a:stCxn id="14" idx="0"/>
            <a:endCxn id="31" idx="2"/>
          </p:cNvCxnSpPr>
          <p:nvPr/>
        </p:nvCxnSpPr>
        <p:spPr>
          <a:xfrm flipH="1" flipV="1">
            <a:off x="8396099" y="5376814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74CCB6A-3219-D649-B967-4C50092D0C69}"/>
              </a:ext>
            </a:extLst>
          </p:cNvPr>
          <p:cNvCxnSpPr>
            <a:cxnSpLocks/>
            <a:stCxn id="12" idx="0"/>
            <a:endCxn id="31" idx="2"/>
          </p:cNvCxnSpPr>
          <p:nvPr/>
        </p:nvCxnSpPr>
        <p:spPr>
          <a:xfrm flipV="1">
            <a:off x="8005356" y="5376814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D872701-D969-5343-9EA0-ABE87C17D9FD}"/>
              </a:ext>
            </a:extLst>
          </p:cNvPr>
          <p:cNvCxnSpPr>
            <a:cxnSpLocks/>
            <a:stCxn id="13" idx="0"/>
            <a:endCxn id="31" idx="2"/>
          </p:cNvCxnSpPr>
          <p:nvPr/>
        </p:nvCxnSpPr>
        <p:spPr>
          <a:xfrm flipV="1">
            <a:off x="8396099" y="5376814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C95F0ED-9F6C-E040-BEA4-EE4221F88C5E}"/>
              </a:ext>
            </a:extLst>
          </p:cNvPr>
          <p:cNvCxnSpPr>
            <a:cxnSpLocks/>
            <a:stCxn id="13" idx="0"/>
            <a:endCxn id="32" idx="2"/>
          </p:cNvCxnSpPr>
          <p:nvPr/>
        </p:nvCxnSpPr>
        <p:spPr>
          <a:xfrm flipV="1">
            <a:off x="8396099" y="5376814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48BF1CC-A3BA-B249-A158-C971077FFC07}"/>
              </a:ext>
            </a:extLst>
          </p:cNvPr>
          <p:cNvCxnSpPr>
            <a:cxnSpLocks/>
            <a:stCxn id="14" idx="0"/>
            <a:endCxn id="32" idx="2"/>
          </p:cNvCxnSpPr>
          <p:nvPr/>
        </p:nvCxnSpPr>
        <p:spPr>
          <a:xfrm flipV="1">
            <a:off x="8786842" y="5376814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9B8637E-0925-9343-951A-6397B923E7AC}"/>
              </a:ext>
            </a:extLst>
          </p:cNvPr>
          <p:cNvCxnSpPr>
            <a:cxnSpLocks/>
            <a:stCxn id="15" idx="0"/>
            <a:endCxn id="32" idx="2"/>
          </p:cNvCxnSpPr>
          <p:nvPr/>
        </p:nvCxnSpPr>
        <p:spPr>
          <a:xfrm flipH="1" flipV="1">
            <a:off x="8786842" y="5376814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93F7BBEE-BDF1-504E-9EF4-B0363342D1B3}"/>
              </a:ext>
            </a:extLst>
          </p:cNvPr>
          <p:cNvCxnSpPr>
            <a:cxnSpLocks/>
            <a:stCxn id="13" idx="0"/>
            <a:endCxn id="30" idx="2"/>
          </p:cNvCxnSpPr>
          <p:nvPr/>
        </p:nvCxnSpPr>
        <p:spPr>
          <a:xfrm flipH="1" flipV="1">
            <a:off x="8005356" y="5376814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B1A3B70-2B42-7948-AEB6-D27B548702E2}"/>
              </a:ext>
            </a:extLst>
          </p:cNvPr>
          <p:cNvCxnSpPr>
            <a:cxnSpLocks/>
            <a:stCxn id="12" idx="0"/>
            <a:endCxn id="30" idx="2"/>
          </p:cNvCxnSpPr>
          <p:nvPr/>
        </p:nvCxnSpPr>
        <p:spPr>
          <a:xfrm flipV="1">
            <a:off x="8005356" y="5376814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DD65A7B9-3CAF-264B-B4DC-C317A7AE39D5}"/>
              </a:ext>
            </a:extLst>
          </p:cNvPr>
          <p:cNvCxnSpPr>
            <a:cxnSpLocks/>
            <a:stCxn id="11" idx="0"/>
            <a:endCxn id="30" idx="2"/>
          </p:cNvCxnSpPr>
          <p:nvPr/>
        </p:nvCxnSpPr>
        <p:spPr>
          <a:xfrm flipV="1">
            <a:off x="7614614" y="5376814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6360B942-F6BA-4F4D-B434-2354ECF9FB2F}"/>
              </a:ext>
            </a:extLst>
          </p:cNvPr>
          <p:cNvSpPr>
            <a:spLocks noChangeAspect="1"/>
          </p:cNvSpPr>
          <p:nvPr/>
        </p:nvSpPr>
        <p:spPr>
          <a:xfrm>
            <a:off x="6247014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F1FC2C4-7A97-7546-8B41-98B3A974DF4D}"/>
              </a:ext>
            </a:extLst>
          </p:cNvPr>
          <p:cNvSpPr>
            <a:spLocks noChangeAspect="1"/>
          </p:cNvSpPr>
          <p:nvPr/>
        </p:nvSpPr>
        <p:spPr>
          <a:xfrm>
            <a:off x="6637757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27245ED-E012-F743-8FE3-8D679BE4FDEA}"/>
              </a:ext>
            </a:extLst>
          </p:cNvPr>
          <p:cNvSpPr>
            <a:spLocks noChangeAspect="1"/>
          </p:cNvSpPr>
          <p:nvPr/>
        </p:nvSpPr>
        <p:spPr>
          <a:xfrm>
            <a:off x="7028499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E368D49-8EF2-6A4C-B56A-32A3D0D2C4D8}"/>
              </a:ext>
            </a:extLst>
          </p:cNvPr>
          <p:cNvSpPr>
            <a:spLocks noChangeAspect="1"/>
          </p:cNvSpPr>
          <p:nvPr/>
        </p:nvSpPr>
        <p:spPr>
          <a:xfrm>
            <a:off x="7419242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975EB8C-D81B-1D4A-9610-363A377342C7}"/>
              </a:ext>
            </a:extLst>
          </p:cNvPr>
          <p:cNvSpPr>
            <a:spLocks noChangeAspect="1"/>
          </p:cNvSpPr>
          <p:nvPr/>
        </p:nvSpPr>
        <p:spPr>
          <a:xfrm>
            <a:off x="7809985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6C3F2B-6E42-D94C-9274-20CBEA12C23C}"/>
              </a:ext>
            </a:extLst>
          </p:cNvPr>
          <p:cNvSpPr>
            <a:spLocks noChangeAspect="1"/>
          </p:cNvSpPr>
          <p:nvPr/>
        </p:nvSpPr>
        <p:spPr>
          <a:xfrm>
            <a:off x="8200728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ACF166CB-8981-814C-A3CA-39A387996C6C}"/>
              </a:ext>
            </a:extLst>
          </p:cNvPr>
          <p:cNvSpPr>
            <a:spLocks noChangeAspect="1"/>
          </p:cNvSpPr>
          <p:nvPr/>
        </p:nvSpPr>
        <p:spPr>
          <a:xfrm>
            <a:off x="8591470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79E68935-8E3F-174D-BA66-2E847A2B3D1C}"/>
              </a:ext>
            </a:extLst>
          </p:cNvPr>
          <p:cNvSpPr>
            <a:spLocks noChangeAspect="1"/>
          </p:cNvSpPr>
          <p:nvPr/>
        </p:nvSpPr>
        <p:spPr>
          <a:xfrm>
            <a:off x="8982213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6AC1CEE-97A9-0D46-AA31-B5231CE6559B}"/>
              </a:ext>
            </a:extLst>
          </p:cNvPr>
          <p:cNvSpPr>
            <a:spLocks noChangeAspect="1"/>
          </p:cNvSpPr>
          <p:nvPr/>
        </p:nvSpPr>
        <p:spPr>
          <a:xfrm>
            <a:off x="9372956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E8ED6AE4-8A37-854B-92DD-5CAC14ACA238}"/>
              </a:ext>
            </a:extLst>
          </p:cNvPr>
          <p:cNvSpPr>
            <a:spLocks noChangeAspect="1"/>
          </p:cNvSpPr>
          <p:nvPr/>
        </p:nvSpPr>
        <p:spPr>
          <a:xfrm>
            <a:off x="9763699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29B469D-6CF0-2E4C-93D4-05E1567482C8}"/>
              </a:ext>
            </a:extLst>
          </p:cNvPr>
          <p:cNvSpPr>
            <a:spLocks noChangeAspect="1"/>
          </p:cNvSpPr>
          <p:nvPr/>
        </p:nvSpPr>
        <p:spPr>
          <a:xfrm>
            <a:off x="10154441" y="4107721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6C8F848E-8349-B44B-B881-3C47BC30EBA1}"/>
              </a:ext>
            </a:extLst>
          </p:cNvPr>
          <p:cNvCxnSpPr>
            <a:cxnSpLocks/>
            <a:stCxn id="31" idx="0"/>
            <a:endCxn id="84" idx="2"/>
          </p:cNvCxnSpPr>
          <p:nvPr/>
        </p:nvCxnSpPr>
        <p:spPr>
          <a:xfrm flipV="1">
            <a:off x="8396099" y="4486972"/>
            <a:ext cx="0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624C4884-F492-FA42-BDE0-17DC32C4D793}"/>
              </a:ext>
            </a:extLst>
          </p:cNvPr>
          <p:cNvCxnSpPr>
            <a:cxnSpLocks/>
            <a:stCxn id="32" idx="0"/>
            <a:endCxn id="84" idx="2"/>
          </p:cNvCxnSpPr>
          <p:nvPr/>
        </p:nvCxnSpPr>
        <p:spPr>
          <a:xfrm flipH="1" flipV="1">
            <a:off x="8396099" y="4486972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B2803193-2C27-EE4E-B5E6-F9F9D7F9C59B}"/>
              </a:ext>
            </a:extLst>
          </p:cNvPr>
          <p:cNvCxnSpPr>
            <a:cxnSpLocks/>
            <a:stCxn id="30" idx="0"/>
            <a:endCxn id="84" idx="2"/>
          </p:cNvCxnSpPr>
          <p:nvPr/>
        </p:nvCxnSpPr>
        <p:spPr>
          <a:xfrm flipV="1">
            <a:off x="8005356" y="4486972"/>
            <a:ext cx="390743" cy="510592"/>
          </a:xfrm>
          <a:prstGeom prst="line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riangle 120">
            <a:extLst>
              <a:ext uri="{FF2B5EF4-FFF2-40B4-BE49-F238E27FC236}">
                <a16:creationId xmlns:a16="http://schemas.microsoft.com/office/drawing/2014/main" id="{4DB14EA0-3201-7942-AF41-64FEB2ECAA2F}"/>
              </a:ext>
            </a:extLst>
          </p:cNvPr>
          <p:cNvSpPr/>
          <p:nvPr/>
        </p:nvSpPr>
        <p:spPr>
          <a:xfrm>
            <a:off x="8285584" y="5272049"/>
            <a:ext cx="976858" cy="720122"/>
          </a:xfrm>
          <a:prstGeom prst="triangl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riangle 121">
            <a:extLst>
              <a:ext uri="{FF2B5EF4-FFF2-40B4-BE49-F238E27FC236}">
                <a16:creationId xmlns:a16="http://schemas.microsoft.com/office/drawing/2014/main" id="{95A40CEB-8A1E-B448-B225-83EB456A08B2}"/>
              </a:ext>
            </a:extLst>
          </p:cNvPr>
          <p:cNvSpPr/>
          <p:nvPr/>
        </p:nvSpPr>
        <p:spPr>
          <a:xfrm>
            <a:off x="7529756" y="4319114"/>
            <a:ext cx="1732686" cy="1687501"/>
          </a:xfrm>
          <a:prstGeom prst="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7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12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12D36-0749-BE46-91B5-31F2A0BAA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CNN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5498F-E1F1-484D-BCFA-01899EB47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Convolutional Networks </a:t>
            </a:r>
            <a:r>
              <a:rPr lang="en-US" sz="2000" dirty="0"/>
              <a:t>[Kim, 2014; </a:t>
            </a:r>
            <a:r>
              <a:rPr lang="en-US" sz="2000" dirty="0" err="1"/>
              <a:t>Kalchbrenner</a:t>
            </a:r>
            <a:r>
              <a:rPr lang="en-US" sz="2000" dirty="0"/>
              <a:t> et al., 2015]</a:t>
            </a:r>
            <a:endParaRPr lang="en-US" dirty="0"/>
          </a:p>
          <a:p>
            <a:pPr lvl="1"/>
            <a:r>
              <a:rPr lang="en-US" dirty="0"/>
              <a:t>Captures </a:t>
            </a:r>
            <a:r>
              <a:rPr lang="en-US" i="1" dirty="0"/>
              <a:t>k</a:t>
            </a:r>
            <a:r>
              <a:rPr lang="en-US" dirty="0"/>
              <a:t>-grams hierarchically</a:t>
            </a:r>
          </a:p>
          <a:p>
            <a:pPr lvl="1"/>
            <a:r>
              <a:rPr lang="en-US" dirty="0"/>
              <a:t>Stack more than one convolutional layers: progressively-growing window</a:t>
            </a:r>
          </a:p>
          <a:p>
            <a:pPr lvl="1"/>
            <a:r>
              <a:rPr lang="en-US" b="1" dirty="0" err="1"/>
              <a:t>tokens→multi-word</a:t>
            </a:r>
            <a:r>
              <a:rPr lang="en-US" b="1" dirty="0"/>
              <a:t> </a:t>
            </a:r>
            <a:r>
              <a:rPr lang="en-US" b="1" dirty="0" err="1"/>
              <a:t>expressions→phrases→sentence</a:t>
            </a:r>
            <a:endParaRPr lang="en-US" b="1" dirty="0"/>
          </a:p>
          <a:p>
            <a:r>
              <a:rPr lang="en-US" dirty="0"/>
              <a:t>In practice, just another operation node in a DAG:</a:t>
            </a:r>
          </a:p>
          <a:p>
            <a:pPr lvl="1"/>
            <a:r>
              <a:rPr lang="en-US" dirty="0"/>
              <a:t>Extremely efficient implementations are available in all of the major frameworks.</a:t>
            </a:r>
          </a:p>
          <a:p>
            <a:r>
              <a:rPr lang="en-US" dirty="0"/>
              <a:t>Recent advances</a:t>
            </a:r>
          </a:p>
          <a:p>
            <a:pPr lvl="1"/>
            <a:r>
              <a:rPr lang="en-US" dirty="0"/>
              <a:t>Multi-width convolutional layers </a:t>
            </a:r>
            <a:r>
              <a:rPr lang="en-US" sz="2000" dirty="0"/>
              <a:t>[Kim, 2014; Lee et al., 2017]</a:t>
            </a:r>
            <a:endParaRPr lang="en-US" dirty="0"/>
          </a:p>
          <a:p>
            <a:pPr lvl="1"/>
            <a:r>
              <a:rPr lang="en-US" dirty="0"/>
              <a:t>Dilated convolutional layers </a:t>
            </a:r>
            <a:r>
              <a:rPr lang="en-US" sz="2000" dirty="0"/>
              <a:t>[</a:t>
            </a:r>
            <a:r>
              <a:rPr lang="en-US" sz="2000" dirty="0" err="1"/>
              <a:t>Kalchbrenner</a:t>
            </a:r>
            <a:r>
              <a:rPr lang="en-US" sz="2000" dirty="0"/>
              <a:t> et al., 2016]</a:t>
            </a:r>
            <a:endParaRPr lang="en-US" dirty="0"/>
          </a:p>
          <a:p>
            <a:pPr lvl="1"/>
            <a:r>
              <a:rPr lang="en-US" dirty="0"/>
              <a:t>Gated convolutional layers </a:t>
            </a:r>
            <a:r>
              <a:rPr lang="en-US" sz="2000" dirty="0"/>
              <a:t>[Gehring et al., 2017]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12E80-AB73-3744-96D3-66E97D74A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6572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2D74-D25F-5F43-A33A-6596E2174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Self-Attention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7DC0-4C12-8443-B27F-527E6EE91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we combine and generalize the relation network and the CNN?</a:t>
            </a:r>
          </a:p>
          <a:p>
            <a:r>
              <a:rPr lang="en-US" dirty="0"/>
              <a:t>Relation Network:</a:t>
            </a:r>
          </a:p>
          <a:p>
            <a:pPr lvl="1"/>
            <a:r>
              <a:rPr lang="en-US" dirty="0"/>
              <a:t>Each token’s representation is computed against all the other tokens</a:t>
            </a:r>
          </a:p>
          <a:p>
            <a:pPr lvl="1"/>
            <a:endParaRPr lang="en-US" dirty="0"/>
          </a:p>
          <a:p>
            <a:r>
              <a:rPr lang="en-US" dirty="0"/>
              <a:t>CNN:</a:t>
            </a:r>
          </a:p>
          <a:p>
            <a:pPr lvl="1"/>
            <a:r>
              <a:rPr lang="en-US" dirty="0"/>
              <a:t>Each token’s representation is computed against </a:t>
            </a:r>
            <a:r>
              <a:rPr lang="en-US" dirty="0" err="1"/>
              <a:t>neighbouring</a:t>
            </a:r>
            <a:r>
              <a:rPr lang="en-US" dirty="0"/>
              <a:t> tokens</a:t>
            </a:r>
          </a:p>
          <a:p>
            <a:pPr lvl="1"/>
            <a:endParaRPr lang="en-US" dirty="0"/>
          </a:p>
          <a:p>
            <a:r>
              <a:rPr lang="en-US" dirty="0"/>
              <a:t>RN considers the entire sentence vs. CNN focuses on the local context.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99F3C-6F5D-2A4A-8D2B-8E25CEEC1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9BEE88-E1B4-C24F-ACCE-A55910EBC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3263900"/>
            <a:ext cx="87630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79F155-7075-8240-81DE-5BB688BAA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4555331"/>
            <a:ext cx="71120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875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2D74-D25F-5F43-A33A-6596E2174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Self-Attention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7DC0-4C12-8443-B27F-527E6EE91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we combine and generalize the relation network and the CNN?</a:t>
            </a:r>
          </a:p>
          <a:p>
            <a:r>
              <a:rPr lang="en-US" dirty="0"/>
              <a:t>CNN as a weighted relation network:</a:t>
            </a:r>
          </a:p>
          <a:p>
            <a:pPr lvl="1"/>
            <a:r>
              <a:rPr lang="en-US" dirty="0"/>
              <a:t>Original:</a:t>
            </a:r>
          </a:p>
          <a:p>
            <a:pPr lvl="1"/>
            <a:r>
              <a:rPr lang="en-US" dirty="0"/>
              <a:t>Weighted: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where                                                                        .</a:t>
            </a:r>
          </a:p>
          <a:p>
            <a:r>
              <a:rPr lang="en-US" dirty="0"/>
              <a:t>Can we compute those weights instead of fixing them to 0 or 1?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99F3C-6F5D-2A4A-8D2B-8E25CEEC1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58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7B6576-783D-C943-8C82-BAB9D7D3D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170" y="2818130"/>
            <a:ext cx="7112000" cy="330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9F98E7D-DC12-6E44-B1B0-CCF8426ED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170" y="3531394"/>
            <a:ext cx="4318000" cy="939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AD259D-EC0C-3E49-9642-6D9E0A7F3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5860" y="4555490"/>
            <a:ext cx="53086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043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2D74-D25F-5F43-A33A-6596E2174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Self-Attention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E7DC0-4C12-8443-B27F-527E6EE91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Can we compute those weights instead of fixing them to 0 or 1?</a:t>
            </a:r>
          </a:p>
          <a:p>
            <a:r>
              <a:rPr lang="en-US" dirty="0"/>
              <a:t>That is, compute the weight of each pair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weighting function could be yet another neural network</a:t>
            </a:r>
          </a:p>
          <a:p>
            <a:pPr lvl="1"/>
            <a:r>
              <a:rPr lang="en-US" dirty="0"/>
              <a:t>Just another subgraph in a DAG: easy to use!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Perhaps we want to normalize them so that the weights sum to one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99F3C-6F5D-2A4A-8D2B-8E25CEEC1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59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03941C-77C8-4B4E-91BB-693FC46AD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660" y="2856230"/>
            <a:ext cx="3746500" cy="939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9D5B41-00AD-854C-96D5-9AACE6D54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650" y="2418080"/>
            <a:ext cx="10033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D22380-B552-DB42-80EC-B6F31EE890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280" y="4752816"/>
            <a:ext cx="4622800" cy="33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1BE109-E5A1-4F4D-9741-1D7DF432F1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5280" y="5476875"/>
            <a:ext cx="9131300" cy="838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69D81E3-83CC-D540-80D6-71BC8FD6E4EC}"/>
              </a:ext>
            </a:extLst>
          </p:cNvPr>
          <p:cNvSpPr txBox="1"/>
          <p:nvPr/>
        </p:nvSpPr>
        <p:spPr>
          <a:xfrm>
            <a:off x="6170930" y="6536809"/>
            <a:ext cx="5796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Bahdanau</a:t>
            </a:r>
            <a:r>
              <a:rPr lang="en-US" dirty="0"/>
              <a:t> et al., 2015; Vaswani et al., 2017; Parikh et al., 2016]</a:t>
            </a:r>
          </a:p>
        </p:txBody>
      </p:sp>
    </p:spTree>
    <p:extLst>
      <p:ext uri="{BB962C8B-B14F-4D97-AF65-F5344CB8AC3E}">
        <p14:creationId xmlns:p14="http://schemas.microsoft.com/office/powerpoint/2010/main" val="1936593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74BE-2149-8346-B988-64A536E1F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                                                  and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Optimization algorithm</a:t>
            </a:r>
          </a:p>
          <a:p>
            <a:r>
              <a:rPr lang="en-US" dirty="0"/>
              <a:t>Supervised learning finds an appropriate algorithm/model automatically</a:t>
            </a:r>
          </a:p>
          <a:p>
            <a:pPr marL="914400" lvl="1" indent="-457200">
              <a:buFont typeface="+mj-lt"/>
              <a:buAutoNum type="arabicPeriod" startAt="3"/>
            </a:pPr>
            <a:r>
              <a:rPr lang="en-US" dirty="0"/>
              <a:t>[Reporting] Report how well the best model </a:t>
            </a:r>
            <a:r>
              <a:rPr lang="en-US" i="1" dirty="0"/>
              <a:t>would </a:t>
            </a:r>
            <a:r>
              <a:rPr lang="en-US" dirty="0"/>
              <a:t>work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using the </a:t>
            </a:r>
            <a:r>
              <a:rPr lang="en-US" b="1" dirty="0"/>
              <a:t>test set </a:t>
            </a:r>
            <a:r>
              <a:rPr lang="en-US" dirty="0"/>
              <a:t>loss.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7189F5-405B-D84C-958C-33E6122D0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987" y="2342573"/>
            <a:ext cx="3898900" cy="330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7F767F-EFD4-A84E-B48A-585C4D34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405" y="2734613"/>
            <a:ext cx="19812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77617D-4B7B-C44A-AFE3-78A0906ED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629" y="2365098"/>
            <a:ext cx="1397000" cy="292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6BB26F-0A29-2047-861E-1FB3A7658F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8987" y="3146381"/>
            <a:ext cx="1638300" cy="2921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7573E7-247B-424A-9056-A766403B2097}"/>
              </a:ext>
            </a:extLst>
          </p:cNvPr>
          <p:cNvSpPr txBox="1"/>
          <p:nvPr/>
        </p:nvSpPr>
        <p:spPr>
          <a:xfrm>
            <a:off x="2424774" y="6465905"/>
            <a:ext cx="976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If you’re familiar with deep learning, “hyperparameter optimization” may be a more familiar term for you.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01E4BA-4BF8-0049-A751-630169625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0450" y="4839991"/>
            <a:ext cx="49911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23909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12D36-0749-BE46-91B5-31F2A0BAA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Self-Attention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5498F-E1F1-484D-BCFA-01899EB47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Self-Attention: a generalization of CNN and RN.</a:t>
            </a:r>
          </a:p>
          <a:p>
            <a:r>
              <a:rPr lang="en-US" dirty="0"/>
              <a:t>Able to capture long-range dependencies within a single layer.</a:t>
            </a:r>
          </a:p>
          <a:p>
            <a:r>
              <a:rPr lang="en-US" dirty="0"/>
              <a:t>Able to ignore irrelevant long-range dependencies.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12E80-AB73-3744-96D3-66E97D74A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60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21846A-6047-8746-9637-184EF9361BE3}"/>
              </a:ext>
            </a:extLst>
          </p:cNvPr>
          <p:cNvSpPr>
            <a:spLocks noChangeAspect="1"/>
          </p:cNvSpPr>
          <p:nvPr/>
        </p:nvSpPr>
        <p:spPr>
          <a:xfrm>
            <a:off x="5289286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4E2CB1-3EB1-C847-8600-C29D671128F5}"/>
              </a:ext>
            </a:extLst>
          </p:cNvPr>
          <p:cNvSpPr>
            <a:spLocks noChangeAspect="1"/>
          </p:cNvSpPr>
          <p:nvPr/>
        </p:nvSpPr>
        <p:spPr>
          <a:xfrm>
            <a:off x="5680029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122C6B-AC35-3348-BF63-D1DB94FFC91B}"/>
              </a:ext>
            </a:extLst>
          </p:cNvPr>
          <p:cNvSpPr>
            <a:spLocks noChangeAspect="1"/>
          </p:cNvSpPr>
          <p:nvPr/>
        </p:nvSpPr>
        <p:spPr>
          <a:xfrm>
            <a:off x="6070771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C72AAF-0F29-4D4A-8379-8588944DB3EF}"/>
              </a:ext>
            </a:extLst>
          </p:cNvPr>
          <p:cNvSpPr>
            <a:spLocks noChangeAspect="1"/>
          </p:cNvSpPr>
          <p:nvPr/>
        </p:nvSpPr>
        <p:spPr>
          <a:xfrm>
            <a:off x="6461514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62452D-0ABC-9A4E-9377-3E053C7C62C2}"/>
              </a:ext>
            </a:extLst>
          </p:cNvPr>
          <p:cNvSpPr>
            <a:spLocks noChangeAspect="1"/>
          </p:cNvSpPr>
          <p:nvPr/>
        </p:nvSpPr>
        <p:spPr>
          <a:xfrm>
            <a:off x="6852257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24CB51-5F69-4343-8BC3-4C2319622C94}"/>
              </a:ext>
            </a:extLst>
          </p:cNvPr>
          <p:cNvSpPr>
            <a:spLocks noChangeAspect="1"/>
          </p:cNvSpPr>
          <p:nvPr/>
        </p:nvSpPr>
        <p:spPr>
          <a:xfrm>
            <a:off x="7243000" y="5660552"/>
            <a:ext cx="390743" cy="379251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717401-7ED2-2449-B33B-FE4656BD7747}"/>
              </a:ext>
            </a:extLst>
          </p:cNvPr>
          <p:cNvSpPr>
            <a:spLocks noChangeAspect="1"/>
          </p:cNvSpPr>
          <p:nvPr/>
        </p:nvSpPr>
        <p:spPr>
          <a:xfrm>
            <a:off x="7633742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4D13E2-1460-864E-9A9F-E61C4A6A28EA}"/>
              </a:ext>
            </a:extLst>
          </p:cNvPr>
          <p:cNvSpPr>
            <a:spLocks noChangeAspect="1"/>
          </p:cNvSpPr>
          <p:nvPr/>
        </p:nvSpPr>
        <p:spPr>
          <a:xfrm>
            <a:off x="8024485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4DE8C2-01D8-7E46-AC69-FE8D6560BF43}"/>
              </a:ext>
            </a:extLst>
          </p:cNvPr>
          <p:cNvSpPr>
            <a:spLocks noChangeAspect="1"/>
          </p:cNvSpPr>
          <p:nvPr/>
        </p:nvSpPr>
        <p:spPr>
          <a:xfrm>
            <a:off x="8415228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57C673-0D41-F341-A108-B3E7AA411A70}"/>
              </a:ext>
            </a:extLst>
          </p:cNvPr>
          <p:cNvSpPr>
            <a:spLocks noChangeAspect="1"/>
          </p:cNvSpPr>
          <p:nvPr/>
        </p:nvSpPr>
        <p:spPr>
          <a:xfrm>
            <a:off x="8805971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CA17D6-A0DC-0746-A4F2-FEF64953B96F}"/>
              </a:ext>
            </a:extLst>
          </p:cNvPr>
          <p:cNvSpPr>
            <a:spLocks noChangeAspect="1"/>
          </p:cNvSpPr>
          <p:nvPr/>
        </p:nvSpPr>
        <p:spPr>
          <a:xfrm>
            <a:off x="9196713" y="57977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E818383-31ED-214D-9F64-83A01AE901C4}"/>
              </a:ext>
            </a:extLst>
          </p:cNvPr>
          <p:cNvSpPr>
            <a:spLocks noChangeAspect="1"/>
          </p:cNvSpPr>
          <p:nvPr/>
        </p:nvSpPr>
        <p:spPr>
          <a:xfrm>
            <a:off x="5289286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6BE04C2-CDC5-AE4B-937F-C5F0042425D8}"/>
              </a:ext>
            </a:extLst>
          </p:cNvPr>
          <p:cNvSpPr>
            <a:spLocks noChangeAspect="1"/>
          </p:cNvSpPr>
          <p:nvPr/>
        </p:nvSpPr>
        <p:spPr>
          <a:xfrm>
            <a:off x="5680029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3F82394-2B59-DA4C-9804-ED71CCB0F73F}"/>
              </a:ext>
            </a:extLst>
          </p:cNvPr>
          <p:cNvSpPr>
            <a:spLocks noChangeAspect="1"/>
          </p:cNvSpPr>
          <p:nvPr/>
        </p:nvSpPr>
        <p:spPr>
          <a:xfrm>
            <a:off x="6070771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1302BCB-226A-3947-8130-15EE27FE8438}"/>
              </a:ext>
            </a:extLst>
          </p:cNvPr>
          <p:cNvSpPr>
            <a:spLocks noChangeAspect="1"/>
          </p:cNvSpPr>
          <p:nvPr/>
        </p:nvSpPr>
        <p:spPr>
          <a:xfrm>
            <a:off x="6461514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47769E9-14A4-4645-91E0-D035E8048A93}"/>
              </a:ext>
            </a:extLst>
          </p:cNvPr>
          <p:cNvSpPr>
            <a:spLocks noChangeAspect="1"/>
          </p:cNvSpPr>
          <p:nvPr/>
        </p:nvSpPr>
        <p:spPr>
          <a:xfrm>
            <a:off x="6852257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FD6DA8-6920-E444-BB8F-D7C7992F4156}"/>
              </a:ext>
            </a:extLst>
          </p:cNvPr>
          <p:cNvSpPr>
            <a:spLocks noChangeAspect="1"/>
          </p:cNvSpPr>
          <p:nvPr/>
        </p:nvSpPr>
        <p:spPr>
          <a:xfrm>
            <a:off x="7243000" y="3622043"/>
            <a:ext cx="390743" cy="37925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C381334-7E90-704C-AA6E-E08DC10C5DFB}"/>
              </a:ext>
            </a:extLst>
          </p:cNvPr>
          <p:cNvSpPr>
            <a:spLocks noChangeAspect="1"/>
          </p:cNvSpPr>
          <p:nvPr/>
        </p:nvSpPr>
        <p:spPr>
          <a:xfrm>
            <a:off x="7633742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6CFB932-970D-B042-84B5-AB0367AF150E}"/>
              </a:ext>
            </a:extLst>
          </p:cNvPr>
          <p:cNvSpPr>
            <a:spLocks noChangeAspect="1"/>
          </p:cNvSpPr>
          <p:nvPr/>
        </p:nvSpPr>
        <p:spPr>
          <a:xfrm>
            <a:off x="8024485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2407893-E56E-BC4A-AB62-E40F97203645}"/>
              </a:ext>
            </a:extLst>
          </p:cNvPr>
          <p:cNvSpPr>
            <a:spLocks noChangeAspect="1"/>
          </p:cNvSpPr>
          <p:nvPr/>
        </p:nvSpPr>
        <p:spPr>
          <a:xfrm>
            <a:off x="8415228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2F749CD-2E83-3244-A6F5-BAEDC28898B6}"/>
              </a:ext>
            </a:extLst>
          </p:cNvPr>
          <p:cNvSpPr>
            <a:spLocks noChangeAspect="1"/>
          </p:cNvSpPr>
          <p:nvPr/>
        </p:nvSpPr>
        <p:spPr>
          <a:xfrm>
            <a:off x="8805971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97F33E0-F42B-DF4C-94A3-5B17FFFA5BC4}"/>
              </a:ext>
            </a:extLst>
          </p:cNvPr>
          <p:cNvSpPr>
            <a:spLocks noChangeAspect="1"/>
          </p:cNvSpPr>
          <p:nvPr/>
        </p:nvSpPr>
        <p:spPr>
          <a:xfrm>
            <a:off x="9196713" y="3622043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E88CDC3-3ADF-2046-8185-2E499815C301}"/>
              </a:ext>
            </a:extLst>
          </p:cNvPr>
          <p:cNvSpPr/>
          <p:nvPr/>
        </p:nvSpPr>
        <p:spPr>
          <a:xfrm>
            <a:off x="2353479" y="4378668"/>
            <a:ext cx="1201251" cy="6246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Weighting </a:t>
            </a:r>
          </a:p>
          <a:p>
            <a:r>
              <a:rPr lang="en-US" dirty="0">
                <a:solidFill>
                  <a:schemeClr val="tx1"/>
                </a:solidFill>
              </a:rPr>
              <a:t>Function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A20C99-F069-094F-871F-22C660BEB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4790636"/>
            <a:ext cx="152400" cy="127000"/>
          </a:xfrm>
          <a:prstGeom prst="rect">
            <a:avLst/>
          </a:prstGeom>
        </p:spPr>
      </p:pic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2CA0080A-C710-C447-B95C-A27D170E630D}"/>
              </a:ext>
            </a:extLst>
          </p:cNvPr>
          <p:cNvCxnSpPr>
            <a:cxnSpLocks/>
            <a:stCxn id="9" idx="0"/>
            <a:endCxn id="55" idx="2"/>
          </p:cNvCxnSpPr>
          <p:nvPr/>
        </p:nvCxnSpPr>
        <p:spPr>
          <a:xfrm rot="16200000" flipV="1">
            <a:off x="4017563" y="3939874"/>
            <a:ext cx="794380" cy="2921296"/>
          </a:xfrm>
          <a:prstGeom prst="curvedConnector3">
            <a:avLst>
              <a:gd name="adj1" fmla="val 28417"/>
            </a:avLst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B088169B-DFEE-FC4F-AA89-6DE3FADB2934}"/>
              </a:ext>
            </a:extLst>
          </p:cNvPr>
          <p:cNvCxnSpPr>
            <a:stCxn id="13" idx="0"/>
            <a:endCxn id="55" idx="2"/>
          </p:cNvCxnSpPr>
          <p:nvPr/>
        </p:nvCxnSpPr>
        <p:spPr>
          <a:xfrm rot="16200000" flipV="1">
            <a:off x="4867629" y="3089808"/>
            <a:ext cx="657220" cy="4484267"/>
          </a:xfrm>
          <a:prstGeom prst="curvedConnector3">
            <a:avLst/>
          </a:prstGeom>
          <a:ln w="127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D2E04A19-603A-ED4E-912D-6BFB77C4EBCD}"/>
              </a:ext>
            </a:extLst>
          </p:cNvPr>
          <p:cNvSpPr/>
          <p:nvPr/>
        </p:nvSpPr>
        <p:spPr>
          <a:xfrm>
            <a:off x="4351019" y="4681230"/>
            <a:ext cx="531039" cy="3304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RN</a:t>
            </a:r>
          </a:p>
        </p:txBody>
      </p: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47AFA250-C73F-2641-B07E-BF82E74A74E3}"/>
              </a:ext>
            </a:extLst>
          </p:cNvPr>
          <p:cNvCxnSpPr>
            <a:cxnSpLocks/>
            <a:stCxn id="9" idx="0"/>
            <a:endCxn id="68" idx="2"/>
          </p:cNvCxnSpPr>
          <p:nvPr/>
        </p:nvCxnSpPr>
        <p:spPr>
          <a:xfrm rot="16200000" flipV="1">
            <a:off x="4852975" y="4775286"/>
            <a:ext cx="785990" cy="1258862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>
            <a:extLst>
              <a:ext uri="{FF2B5EF4-FFF2-40B4-BE49-F238E27FC236}">
                <a16:creationId xmlns:a16="http://schemas.microsoft.com/office/drawing/2014/main" id="{619AAC23-9F1D-604C-A81F-04551E2A7CD0}"/>
              </a:ext>
            </a:extLst>
          </p:cNvPr>
          <p:cNvCxnSpPr>
            <a:cxnSpLocks/>
            <a:stCxn id="13" idx="0"/>
            <a:endCxn id="68" idx="2"/>
          </p:cNvCxnSpPr>
          <p:nvPr/>
        </p:nvCxnSpPr>
        <p:spPr>
          <a:xfrm rot="16200000" flipV="1">
            <a:off x="5703041" y="3925220"/>
            <a:ext cx="648830" cy="2821833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08817667-0B29-9846-9DCC-F8E93721B44F}"/>
              </a:ext>
            </a:extLst>
          </p:cNvPr>
          <p:cNvSpPr/>
          <p:nvPr/>
        </p:nvSpPr>
        <p:spPr>
          <a:xfrm>
            <a:off x="6767134" y="4404247"/>
            <a:ext cx="1342474" cy="3304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Summation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AB2E30A-9BEE-624F-89CD-3252161547B2}"/>
              </a:ext>
            </a:extLst>
          </p:cNvPr>
          <p:cNvSpPr>
            <a:spLocks noChangeAspect="1"/>
          </p:cNvSpPr>
          <p:nvPr/>
        </p:nvSpPr>
        <p:spPr>
          <a:xfrm>
            <a:off x="5014966" y="4213577"/>
            <a:ext cx="265222" cy="2665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21C17121-789E-7440-9B1B-909918E3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767" y="4279934"/>
            <a:ext cx="139700" cy="139700"/>
          </a:xfrm>
          <a:prstGeom prst="rect">
            <a:avLst/>
          </a:prstGeom>
        </p:spPr>
      </p:pic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CFCB568D-06F1-D045-BF50-DF774F67DD7D}"/>
              </a:ext>
            </a:extLst>
          </p:cNvPr>
          <p:cNvCxnSpPr>
            <a:cxnSpLocks/>
            <a:stCxn id="68" idx="0"/>
            <a:endCxn id="78" idx="2"/>
          </p:cNvCxnSpPr>
          <p:nvPr/>
        </p:nvCxnSpPr>
        <p:spPr>
          <a:xfrm rot="5400000" flipH="1" flipV="1">
            <a:off x="4781505" y="4315158"/>
            <a:ext cx="201107" cy="531038"/>
          </a:xfrm>
          <a:prstGeom prst="curved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6EF681E2-ADA6-2E4C-8644-4BAEC7CC2705}"/>
              </a:ext>
            </a:extLst>
          </p:cNvPr>
          <p:cNvCxnSpPr>
            <a:cxnSpLocks/>
            <a:stCxn id="55" idx="0"/>
            <a:endCxn id="78" idx="0"/>
          </p:cNvCxnSpPr>
          <p:nvPr/>
        </p:nvCxnSpPr>
        <p:spPr>
          <a:xfrm rot="5400000" flipH="1" flipV="1">
            <a:off x="3968296" y="3199387"/>
            <a:ext cx="165091" cy="2193472"/>
          </a:xfrm>
          <a:prstGeom prst="curvedConnector3">
            <a:avLst>
              <a:gd name="adj1" fmla="val 238469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urved Connector 90">
            <a:extLst>
              <a:ext uri="{FF2B5EF4-FFF2-40B4-BE49-F238E27FC236}">
                <a16:creationId xmlns:a16="http://schemas.microsoft.com/office/drawing/2014/main" id="{B84C2EDC-022D-4748-913B-57062CEE185A}"/>
              </a:ext>
            </a:extLst>
          </p:cNvPr>
          <p:cNvCxnSpPr>
            <a:cxnSpLocks/>
            <a:stCxn id="78" idx="3"/>
            <a:endCxn id="75" idx="2"/>
          </p:cNvCxnSpPr>
          <p:nvPr/>
        </p:nvCxnSpPr>
        <p:spPr>
          <a:xfrm>
            <a:off x="5280188" y="4346850"/>
            <a:ext cx="2158183" cy="387889"/>
          </a:xfrm>
          <a:prstGeom prst="curvedConnector4">
            <a:avLst>
              <a:gd name="adj1" fmla="val 34449"/>
              <a:gd name="adj2" fmla="val 158934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>
            <a:extLst>
              <a:ext uri="{FF2B5EF4-FFF2-40B4-BE49-F238E27FC236}">
                <a16:creationId xmlns:a16="http://schemas.microsoft.com/office/drawing/2014/main" id="{3912861C-B5FA-394D-94CC-61FC3821D89F}"/>
              </a:ext>
            </a:extLst>
          </p:cNvPr>
          <p:cNvCxnSpPr>
            <a:cxnSpLocks/>
            <a:stCxn id="75" idx="0"/>
            <a:endCxn id="31" idx="2"/>
          </p:cNvCxnSpPr>
          <p:nvPr/>
        </p:nvCxnSpPr>
        <p:spPr>
          <a:xfrm rot="5400000" flipH="1" flipV="1">
            <a:off x="7236895" y="4202771"/>
            <a:ext cx="402953" cy="1"/>
          </a:xfrm>
          <a:prstGeom prst="curved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urved Connector 92">
            <a:extLst>
              <a:ext uri="{FF2B5EF4-FFF2-40B4-BE49-F238E27FC236}">
                <a16:creationId xmlns:a16="http://schemas.microsoft.com/office/drawing/2014/main" id="{01BD931C-F8F6-3A44-B656-98C8FEB3A2B7}"/>
              </a:ext>
            </a:extLst>
          </p:cNvPr>
          <p:cNvCxnSpPr>
            <a:cxnSpLocks/>
            <a:endCxn id="75" idx="2"/>
          </p:cNvCxnSpPr>
          <p:nvPr/>
        </p:nvCxnSpPr>
        <p:spPr>
          <a:xfrm rot="10800000">
            <a:off x="7438372" y="4734740"/>
            <a:ext cx="2037103" cy="345559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E514D14E-FEFC-944F-8F0D-6E09570E149C}"/>
              </a:ext>
            </a:extLst>
          </p:cNvPr>
          <p:cNvCxnSpPr>
            <a:cxnSpLocks/>
            <a:endCxn id="75" idx="2"/>
          </p:cNvCxnSpPr>
          <p:nvPr/>
        </p:nvCxnSpPr>
        <p:spPr>
          <a:xfrm rot="10800000">
            <a:off x="7438371" y="4734739"/>
            <a:ext cx="2037104" cy="717412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urved Connector 96">
            <a:extLst>
              <a:ext uri="{FF2B5EF4-FFF2-40B4-BE49-F238E27FC236}">
                <a16:creationId xmlns:a16="http://schemas.microsoft.com/office/drawing/2014/main" id="{5AA8E745-F127-3547-8374-AFD82C715D11}"/>
              </a:ext>
            </a:extLst>
          </p:cNvPr>
          <p:cNvCxnSpPr>
            <a:cxnSpLocks/>
            <a:endCxn id="75" idx="2"/>
          </p:cNvCxnSpPr>
          <p:nvPr/>
        </p:nvCxnSpPr>
        <p:spPr>
          <a:xfrm rot="10800000">
            <a:off x="7438372" y="4734740"/>
            <a:ext cx="923123" cy="788653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Curved Connector 99">
            <a:extLst>
              <a:ext uri="{FF2B5EF4-FFF2-40B4-BE49-F238E27FC236}">
                <a16:creationId xmlns:a16="http://schemas.microsoft.com/office/drawing/2014/main" id="{6BE855A3-D7A1-7540-9DB5-37E7C3F0F80F}"/>
              </a:ext>
            </a:extLst>
          </p:cNvPr>
          <p:cNvCxnSpPr>
            <a:cxnSpLocks/>
            <a:endCxn id="75" idx="2"/>
          </p:cNvCxnSpPr>
          <p:nvPr/>
        </p:nvCxnSpPr>
        <p:spPr>
          <a:xfrm rot="10800000">
            <a:off x="7438371" y="4734740"/>
            <a:ext cx="2037106" cy="553963"/>
          </a:xfrm>
          <a:prstGeom prst="curvedConnector2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94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68" grpId="0" animBg="1"/>
      <p:bldP spid="75" grpId="0" animBg="1"/>
      <p:bldP spid="78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12D36-0749-BE46-91B5-31F2A0BAA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Self-Attention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5498F-E1F1-484D-BCFA-01899EB47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Self-Attention: a generalization of CNN and RN.</a:t>
            </a:r>
          </a:p>
          <a:p>
            <a:r>
              <a:rPr lang="en-US" dirty="0"/>
              <a:t>Able to capture long-range dependencies within a single layer.</a:t>
            </a:r>
          </a:p>
          <a:p>
            <a:r>
              <a:rPr lang="en-US" dirty="0"/>
              <a:t>Able to ignore irrelevant long-range dependencies.</a:t>
            </a:r>
          </a:p>
          <a:p>
            <a:r>
              <a:rPr lang="en-US" dirty="0"/>
              <a:t>Further generalization via multi-head and multi-hop attention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612E80-AB73-3744-96D3-66E97D74A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61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08AF0DD-91D0-814D-9774-D044D86DB3CB}"/>
              </a:ext>
            </a:extLst>
          </p:cNvPr>
          <p:cNvGrpSpPr>
            <a:grpSpLocks noChangeAspect="1"/>
          </p:cNvGrpSpPr>
          <p:nvPr/>
        </p:nvGrpSpPr>
        <p:grpSpPr>
          <a:xfrm>
            <a:off x="5929652" y="4140833"/>
            <a:ext cx="6019039" cy="2125824"/>
            <a:chOff x="2353479" y="3622043"/>
            <a:chExt cx="7233977" cy="255492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C21846A-6047-8746-9637-184EF9361B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9286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64E2CB1-3EB1-C847-8600-C29D671128F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80029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D122C6B-AC35-3348-BF63-D1DB94FFC9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0771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AC72AAF-0F29-4D4A-8379-8588944DB3E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1514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E62452D-0ABC-9A4E-9377-3E053C7C62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52257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724CB51-5F69-4343-8BC3-4C2319622C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43000" y="5660552"/>
              <a:ext cx="390743" cy="379251"/>
            </a:xfrm>
            <a:prstGeom prst="rect">
              <a:avLst/>
            </a:prstGeom>
            <a:noFill/>
            <a:ln w="508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F717401-7ED2-2449-B33B-FE4656BD77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33742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F4D13E2-1460-864E-9A9F-E61C4A6A28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24485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54DE8C2-01D8-7E46-AC69-FE8D6560BF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15228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257C673-0D41-F341-A108-B3E7AA411A7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05971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8CA17D6-A0DC-0746-A4F2-FEF64953B96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96713" y="5797712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E818383-31ED-214D-9F64-83A01AE901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89286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6BE04C2-CDC5-AE4B-937F-C5F0042425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80029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3F82394-2B59-DA4C-9804-ED71CCB0F73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70771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1302BCB-226A-3947-8130-15EE27FE843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1514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47769E9-14A4-4645-91E0-D035E8048A9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52257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7FD6DA8-6920-E444-BB8F-D7C7992F41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43000" y="3622043"/>
              <a:ext cx="390743" cy="379251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C381334-7E90-704C-AA6E-E08DC10C5DF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33742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6CFB932-970D-B042-84B5-AB0367AF15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24485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2407893-E56E-BC4A-AB62-E40F972036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15228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F749CD-2E83-3244-A6F5-BAEDC28898B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805971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97F33E0-F42B-DF4C-94A3-5B17FFFA5B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96713" y="3622043"/>
              <a:ext cx="390743" cy="37925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E88CDC3-3ADF-2046-8185-2E499815C301}"/>
                </a:ext>
              </a:extLst>
            </p:cNvPr>
            <p:cNvSpPr/>
            <p:nvPr/>
          </p:nvSpPr>
          <p:spPr>
            <a:xfrm>
              <a:off x="2353479" y="4378668"/>
              <a:ext cx="1201251" cy="62466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tx1"/>
                  </a:solidFill>
                </a:rPr>
                <a:t>Weighting </a:t>
              </a:r>
            </a:p>
            <a:p>
              <a:r>
                <a:rPr lang="en-US" sz="1400" dirty="0">
                  <a:solidFill>
                    <a:schemeClr val="tx1"/>
                  </a:solidFill>
                </a:rPr>
                <a:t>Function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2A20C99-F069-094F-871F-22C660BEB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76600" y="4790636"/>
              <a:ext cx="152400" cy="127000"/>
            </a:xfrm>
            <a:prstGeom prst="rect">
              <a:avLst/>
            </a:prstGeom>
          </p:spPr>
        </p:pic>
        <p:cxnSp>
          <p:nvCxnSpPr>
            <p:cNvPr id="58" name="Curved Connector 57">
              <a:extLst>
                <a:ext uri="{FF2B5EF4-FFF2-40B4-BE49-F238E27FC236}">
                  <a16:creationId xmlns:a16="http://schemas.microsoft.com/office/drawing/2014/main" id="{2CA0080A-C710-C447-B95C-A27D170E630D}"/>
                </a:ext>
              </a:extLst>
            </p:cNvPr>
            <p:cNvCxnSpPr>
              <a:cxnSpLocks/>
              <a:stCxn id="9" idx="0"/>
              <a:endCxn id="55" idx="2"/>
            </p:cNvCxnSpPr>
            <p:nvPr/>
          </p:nvCxnSpPr>
          <p:spPr>
            <a:xfrm rot="16200000" flipV="1">
              <a:off x="4017563" y="3939874"/>
              <a:ext cx="794380" cy="2921296"/>
            </a:xfrm>
            <a:prstGeom prst="curvedConnector3">
              <a:avLst>
                <a:gd name="adj1" fmla="val 28417"/>
              </a:avLst>
            </a:prstGeom>
            <a:ln w="1270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B088169B-DFEE-FC4F-AA89-6DE3FADB2934}"/>
                </a:ext>
              </a:extLst>
            </p:cNvPr>
            <p:cNvCxnSpPr>
              <a:stCxn id="13" idx="0"/>
              <a:endCxn id="55" idx="2"/>
            </p:cNvCxnSpPr>
            <p:nvPr/>
          </p:nvCxnSpPr>
          <p:spPr>
            <a:xfrm rot="16200000" flipV="1">
              <a:off x="4867629" y="3089808"/>
              <a:ext cx="657220" cy="4484267"/>
            </a:xfrm>
            <a:prstGeom prst="curvedConnector3">
              <a:avLst/>
            </a:prstGeom>
            <a:ln w="1270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D2E04A19-603A-ED4E-912D-6BFB77C4EBCD}"/>
                </a:ext>
              </a:extLst>
            </p:cNvPr>
            <p:cNvSpPr/>
            <p:nvPr/>
          </p:nvSpPr>
          <p:spPr>
            <a:xfrm>
              <a:off x="4140430" y="4686487"/>
              <a:ext cx="680334" cy="33049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RN</a:t>
              </a:r>
            </a:p>
          </p:txBody>
        </p:sp>
        <p:cxnSp>
          <p:nvCxnSpPr>
            <p:cNvPr id="42" name="Curved Connector 41">
              <a:extLst>
                <a:ext uri="{FF2B5EF4-FFF2-40B4-BE49-F238E27FC236}">
                  <a16:creationId xmlns:a16="http://schemas.microsoft.com/office/drawing/2014/main" id="{47AFA250-C73F-2641-B07E-BF82E74A74E3}"/>
                </a:ext>
              </a:extLst>
            </p:cNvPr>
            <p:cNvCxnSpPr>
              <a:cxnSpLocks/>
              <a:stCxn id="9" idx="0"/>
              <a:endCxn id="68" idx="2"/>
            </p:cNvCxnSpPr>
            <p:nvPr/>
          </p:nvCxnSpPr>
          <p:spPr>
            <a:xfrm rot="16200000" flipV="1">
              <a:off x="4787633" y="4709944"/>
              <a:ext cx="780733" cy="1394802"/>
            </a:xfrm>
            <a:prstGeom prst="curvedConnector3">
              <a:avLst>
                <a:gd name="adj1" fmla="val 50000"/>
              </a:avLst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urved Connector 43">
              <a:extLst>
                <a:ext uri="{FF2B5EF4-FFF2-40B4-BE49-F238E27FC236}">
                  <a16:creationId xmlns:a16="http://schemas.microsoft.com/office/drawing/2014/main" id="{619AAC23-9F1D-604C-A81F-04551E2A7CD0}"/>
                </a:ext>
              </a:extLst>
            </p:cNvPr>
            <p:cNvCxnSpPr>
              <a:cxnSpLocks/>
              <a:stCxn id="13" idx="0"/>
              <a:endCxn id="68" idx="2"/>
            </p:cNvCxnSpPr>
            <p:nvPr/>
          </p:nvCxnSpPr>
          <p:spPr>
            <a:xfrm rot="16200000" flipV="1">
              <a:off x="5637699" y="3859878"/>
              <a:ext cx="643573" cy="2957774"/>
            </a:xfrm>
            <a:prstGeom prst="curvedConnector3">
              <a:avLst>
                <a:gd name="adj1" fmla="val 50000"/>
              </a:avLst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8817667-0B29-9846-9DCC-F8E93721B44F}"/>
                </a:ext>
              </a:extLst>
            </p:cNvPr>
            <p:cNvSpPr/>
            <p:nvPr/>
          </p:nvSpPr>
          <p:spPr>
            <a:xfrm>
              <a:off x="6767134" y="4404247"/>
              <a:ext cx="1342474" cy="33049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Summation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AB2E30A-9BEE-624F-89CD-3252161547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014966" y="4213577"/>
              <a:ext cx="265222" cy="26654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1"/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21C17121-789E-7440-9B1B-909918E3B9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94767" y="4279934"/>
              <a:ext cx="139700" cy="139700"/>
            </a:xfrm>
            <a:prstGeom prst="rect">
              <a:avLst/>
            </a:prstGeom>
          </p:spPr>
        </p:pic>
        <p:cxnSp>
          <p:nvCxnSpPr>
            <p:cNvPr id="52" name="Curved Connector 51">
              <a:extLst>
                <a:ext uri="{FF2B5EF4-FFF2-40B4-BE49-F238E27FC236}">
                  <a16:creationId xmlns:a16="http://schemas.microsoft.com/office/drawing/2014/main" id="{CFCB568D-06F1-D045-BF50-DF774F67DD7D}"/>
                </a:ext>
              </a:extLst>
            </p:cNvPr>
            <p:cNvCxnSpPr>
              <a:cxnSpLocks/>
              <a:stCxn id="68" idx="0"/>
              <a:endCxn id="78" idx="2"/>
            </p:cNvCxnSpPr>
            <p:nvPr/>
          </p:nvCxnSpPr>
          <p:spPr>
            <a:xfrm rot="5400000" flipH="1" flipV="1">
              <a:off x="4710906" y="4249817"/>
              <a:ext cx="206364" cy="666978"/>
            </a:xfrm>
            <a:prstGeom prst="curvedConnector3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urved Connector 89">
              <a:extLst>
                <a:ext uri="{FF2B5EF4-FFF2-40B4-BE49-F238E27FC236}">
                  <a16:creationId xmlns:a16="http://schemas.microsoft.com/office/drawing/2014/main" id="{6EF681E2-ADA6-2E4C-8644-4BAEC7CC2705}"/>
                </a:ext>
              </a:extLst>
            </p:cNvPr>
            <p:cNvCxnSpPr>
              <a:cxnSpLocks/>
              <a:stCxn id="55" idx="0"/>
              <a:endCxn id="78" idx="0"/>
            </p:cNvCxnSpPr>
            <p:nvPr/>
          </p:nvCxnSpPr>
          <p:spPr>
            <a:xfrm rot="5400000" flipH="1" flipV="1">
              <a:off x="3968296" y="3199387"/>
              <a:ext cx="165091" cy="2193472"/>
            </a:xfrm>
            <a:prstGeom prst="curvedConnector3">
              <a:avLst>
                <a:gd name="adj1" fmla="val 238469"/>
              </a:avLst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urved Connector 90">
              <a:extLst>
                <a:ext uri="{FF2B5EF4-FFF2-40B4-BE49-F238E27FC236}">
                  <a16:creationId xmlns:a16="http://schemas.microsoft.com/office/drawing/2014/main" id="{B84C2EDC-022D-4748-913B-57062CEE185A}"/>
                </a:ext>
              </a:extLst>
            </p:cNvPr>
            <p:cNvCxnSpPr>
              <a:cxnSpLocks/>
              <a:stCxn id="78" idx="3"/>
              <a:endCxn id="75" idx="2"/>
            </p:cNvCxnSpPr>
            <p:nvPr/>
          </p:nvCxnSpPr>
          <p:spPr>
            <a:xfrm>
              <a:off x="5280188" y="4346850"/>
              <a:ext cx="2158183" cy="387889"/>
            </a:xfrm>
            <a:prstGeom prst="curvedConnector4">
              <a:avLst>
                <a:gd name="adj1" fmla="val 34449"/>
                <a:gd name="adj2" fmla="val 158934"/>
              </a:avLst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urved Connector 91">
              <a:extLst>
                <a:ext uri="{FF2B5EF4-FFF2-40B4-BE49-F238E27FC236}">
                  <a16:creationId xmlns:a16="http://schemas.microsoft.com/office/drawing/2014/main" id="{3912861C-B5FA-394D-94CC-61FC3821D89F}"/>
                </a:ext>
              </a:extLst>
            </p:cNvPr>
            <p:cNvCxnSpPr>
              <a:cxnSpLocks/>
              <a:stCxn id="75" idx="0"/>
              <a:endCxn id="31" idx="2"/>
            </p:cNvCxnSpPr>
            <p:nvPr/>
          </p:nvCxnSpPr>
          <p:spPr>
            <a:xfrm rot="5400000" flipH="1" flipV="1">
              <a:off x="7236895" y="4202771"/>
              <a:ext cx="402953" cy="1"/>
            </a:xfrm>
            <a:prstGeom prst="curvedConnector3">
              <a:avLst>
                <a:gd name="adj1" fmla="val 50000"/>
              </a:avLst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urved Connector 92">
              <a:extLst>
                <a:ext uri="{FF2B5EF4-FFF2-40B4-BE49-F238E27FC236}">
                  <a16:creationId xmlns:a16="http://schemas.microsoft.com/office/drawing/2014/main" id="{01BD931C-F8F6-3A44-B656-98C8FEB3A2B7}"/>
                </a:ext>
              </a:extLst>
            </p:cNvPr>
            <p:cNvCxnSpPr>
              <a:cxnSpLocks/>
              <a:endCxn id="75" idx="2"/>
            </p:cNvCxnSpPr>
            <p:nvPr/>
          </p:nvCxnSpPr>
          <p:spPr>
            <a:xfrm rot="10800000">
              <a:off x="7438372" y="4734740"/>
              <a:ext cx="2037103" cy="345559"/>
            </a:xfrm>
            <a:prstGeom prst="curvedConnector2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urved Connector 93">
              <a:extLst>
                <a:ext uri="{FF2B5EF4-FFF2-40B4-BE49-F238E27FC236}">
                  <a16:creationId xmlns:a16="http://schemas.microsoft.com/office/drawing/2014/main" id="{E514D14E-FEFC-944F-8F0D-6E09570E149C}"/>
                </a:ext>
              </a:extLst>
            </p:cNvPr>
            <p:cNvCxnSpPr>
              <a:cxnSpLocks/>
              <a:endCxn id="75" idx="2"/>
            </p:cNvCxnSpPr>
            <p:nvPr/>
          </p:nvCxnSpPr>
          <p:spPr>
            <a:xfrm rot="10800000">
              <a:off x="7438371" y="4734739"/>
              <a:ext cx="2037104" cy="717412"/>
            </a:xfrm>
            <a:prstGeom prst="curvedConnector2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urved Connector 96">
              <a:extLst>
                <a:ext uri="{FF2B5EF4-FFF2-40B4-BE49-F238E27FC236}">
                  <a16:creationId xmlns:a16="http://schemas.microsoft.com/office/drawing/2014/main" id="{5AA8E745-F127-3547-8374-AFD82C715D11}"/>
                </a:ext>
              </a:extLst>
            </p:cNvPr>
            <p:cNvCxnSpPr>
              <a:cxnSpLocks/>
              <a:endCxn id="75" idx="2"/>
            </p:cNvCxnSpPr>
            <p:nvPr/>
          </p:nvCxnSpPr>
          <p:spPr>
            <a:xfrm rot="10800000">
              <a:off x="7438372" y="4734740"/>
              <a:ext cx="923123" cy="788653"/>
            </a:xfrm>
            <a:prstGeom prst="curvedConnector2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urved Connector 99">
              <a:extLst>
                <a:ext uri="{FF2B5EF4-FFF2-40B4-BE49-F238E27FC236}">
                  <a16:creationId xmlns:a16="http://schemas.microsoft.com/office/drawing/2014/main" id="{6BE855A3-D7A1-7540-9DB5-37E7C3F0F80F}"/>
                </a:ext>
              </a:extLst>
            </p:cNvPr>
            <p:cNvCxnSpPr>
              <a:cxnSpLocks/>
              <a:endCxn id="75" idx="2"/>
            </p:cNvCxnSpPr>
            <p:nvPr/>
          </p:nvCxnSpPr>
          <p:spPr>
            <a:xfrm rot="10800000">
              <a:off x="7438371" y="4734740"/>
              <a:ext cx="2037106" cy="553963"/>
            </a:xfrm>
            <a:prstGeom prst="curvedConnector2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322288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AFFA3-C150-3F42-A5F8-D14287623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RNN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2DCC-48C2-1C49-8ED2-356F44CC0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Weaknesses of self-attention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Quadratic computational complexity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Some operations cannot be done easily: e.g., counting, …</a:t>
            </a:r>
          </a:p>
          <a:p>
            <a:r>
              <a:rPr lang="en-US" dirty="0"/>
              <a:t>Online compression of a sequence</a:t>
            </a:r>
          </a:p>
          <a:p>
            <a:pPr marL="0" indent="0">
              <a:buNone/>
            </a:pPr>
            <a:r>
              <a:rPr lang="en-US" dirty="0"/>
              <a:t>                                    , where            .</a:t>
            </a:r>
          </a:p>
          <a:p>
            <a:r>
              <a:rPr lang="en-US" dirty="0"/>
              <a:t>Memory      allows it to be Turing complete.*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F2EA25-501C-9142-9847-3ED5F9E2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2C0E1C-98F7-DC44-858F-95AE7C37E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3614" y="2293504"/>
            <a:ext cx="825500" cy="368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6ABB20-B49B-AF4D-A7E9-6AF085ED9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946" y="3671094"/>
            <a:ext cx="26924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73CE04-C21D-864C-986F-18E03BBD6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4541" y="3690144"/>
            <a:ext cx="8890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84F0E3-BAAE-9D4F-8460-36FC508C4E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0023" y="3208482"/>
            <a:ext cx="698500" cy="33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99C663-0E40-BE4C-81BA-A8DB155F56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9945" y="4234296"/>
            <a:ext cx="254000" cy="292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33BAAF5-879C-C141-A1AE-83852D81EA9E}"/>
              </a:ext>
            </a:extLst>
          </p:cNvPr>
          <p:cNvSpPr txBox="1"/>
          <p:nvPr/>
        </p:nvSpPr>
        <p:spPr>
          <a:xfrm>
            <a:off x="7998691" y="6531530"/>
            <a:ext cx="3619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Under some extreme assumptions…</a:t>
            </a:r>
          </a:p>
        </p:txBody>
      </p:sp>
    </p:spTree>
    <p:extLst>
      <p:ext uri="{BB962C8B-B14F-4D97-AF65-F5344CB8AC3E}">
        <p14:creationId xmlns:p14="http://schemas.microsoft.com/office/powerpoint/2010/main" val="213896635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AFFA3-C150-3F42-A5F8-D14287623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 – RNN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22DCC-48C2-1C49-8ED2-356F44CC0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5248"/>
          </a:xfrm>
        </p:spPr>
        <p:txBody>
          <a:bodyPr>
            <a:normAutofit/>
          </a:bodyPr>
          <a:lstStyle/>
          <a:p>
            <a:r>
              <a:rPr lang="en-US" dirty="0"/>
              <a:t>Recurrent neural network: online compression of a sequence</a:t>
            </a:r>
          </a:p>
          <a:p>
            <a:pPr marL="0" indent="0">
              <a:buNone/>
            </a:pPr>
            <a:r>
              <a:rPr lang="en-US" dirty="0"/>
              <a:t>                                    , where            .</a:t>
            </a:r>
          </a:p>
          <a:p>
            <a:r>
              <a:rPr lang="en-US" dirty="0"/>
              <a:t>Bidirectional RNN to account for both sides. </a:t>
            </a:r>
          </a:p>
          <a:p>
            <a:r>
              <a:rPr lang="en-US" dirty="0"/>
              <a:t>Inherently sequential processing</a:t>
            </a:r>
          </a:p>
          <a:p>
            <a:pPr lvl="1"/>
            <a:r>
              <a:rPr lang="en-US" dirty="0"/>
              <a:t>Less desirable for modern, parallelized, distributed </a:t>
            </a:r>
            <a:br>
              <a:rPr lang="en-US" dirty="0"/>
            </a:br>
            <a:r>
              <a:rPr lang="en-US" dirty="0"/>
              <a:t>computing infrastructure. </a:t>
            </a:r>
          </a:p>
          <a:p>
            <a:r>
              <a:rPr lang="en-US" dirty="0"/>
              <a:t>LSTM </a:t>
            </a:r>
            <a:r>
              <a:rPr lang="en-US" sz="2000" dirty="0"/>
              <a:t>[</a:t>
            </a:r>
            <a:r>
              <a:rPr lang="en-US" sz="2000" dirty="0" err="1"/>
              <a:t>Hochreiter&amp;Schmidhuber</a:t>
            </a:r>
            <a:r>
              <a:rPr lang="en-US" sz="2000" dirty="0"/>
              <a:t>, 1999] </a:t>
            </a:r>
            <a:r>
              <a:rPr lang="en-US" dirty="0"/>
              <a:t>and GRU </a:t>
            </a:r>
            <a:br>
              <a:rPr lang="en-US" dirty="0"/>
            </a:br>
            <a:r>
              <a:rPr lang="en-US" sz="2000" dirty="0"/>
              <a:t>[Cho et al., 2014]</a:t>
            </a:r>
            <a:r>
              <a:rPr lang="en-US" dirty="0"/>
              <a:t> have become de facto standard</a:t>
            </a:r>
          </a:p>
          <a:p>
            <a:pPr lvl="1"/>
            <a:r>
              <a:rPr lang="en-US" dirty="0"/>
              <a:t>All standard frameworks implement them.</a:t>
            </a:r>
          </a:p>
          <a:p>
            <a:pPr lvl="1"/>
            <a:r>
              <a:rPr lang="en-US" dirty="0"/>
              <a:t>Efficient GPU kernels are available.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F2EA25-501C-9142-9847-3ED5F9E2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6ABB20-B49B-AF4D-A7E9-6AF085ED9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946" y="2405715"/>
            <a:ext cx="2692400" cy="33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73CE04-C21D-864C-986F-18E03BBD6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541" y="2424765"/>
            <a:ext cx="889000" cy="29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84F0E3-BAAE-9D4F-8460-36FC508C4E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9914" y="1906155"/>
            <a:ext cx="698500" cy="3302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220B250-5C08-3245-8182-AD51BCA943EC}"/>
              </a:ext>
            </a:extLst>
          </p:cNvPr>
          <p:cNvSpPr>
            <a:spLocks noChangeAspect="1"/>
          </p:cNvSpPr>
          <p:nvPr/>
        </p:nvSpPr>
        <p:spPr>
          <a:xfrm>
            <a:off x="7752761" y="54929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A38B46-B6D0-8F43-BF1B-6C6BA65A56EB}"/>
              </a:ext>
            </a:extLst>
          </p:cNvPr>
          <p:cNvSpPr>
            <a:spLocks noChangeAspect="1"/>
          </p:cNvSpPr>
          <p:nvPr/>
        </p:nvSpPr>
        <p:spPr>
          <a:xfrm>
            <a:off x="8534246" y="54929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D29043-CAB0-AB4C-AEE8-48CC2ED18EE7}"/>
              </a:ext>
            </a:extLst>
          </p:cNvPr>
          <p:cNvSpPr>
            <a:spLocks noChangeAspect="1"/>
          </p:cNvSpPr>
          <p:nvPr/>
        </p:nvSpPr>
        <p:spPr>
          <a:xfrm>
            <a:off x="9315732" y="5355752"/>
            <a:ext cx="390743" cy="379251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04C6DB-8C86-FC4E-8C4F-D8C7A076F168}"/>
              </a:ext>
            </a:extLst>
          </p:cNvPr>
          <p:cNvSpPr>
            <a:spLocks noChangeAspect="1"/>
          </p:cNvSpPr>
          <p:nvPr/>
        </p:nvSpPr>
        <p:spPr>
          <a:xfrm>
            <a:off x="10097217" y="54929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8761A6-8F44-6140-9D06-E342F5FB4A8D}"/>
              </a:ext>
            </a:extLst>
          </p:cNvPr>
          <p:cNvSpPr>
            <a:spLocks noChangeAspect="1"/>
          </p:cNvSpPr>
          <p:nvPr/>
        </p:nvSpPr>
        <p:spPr>
          <a:xfrm>
            <a:off x="10878703" y="5492912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599DC7-9D00-1E40-9F91-13A283454B15}"/>
              </a:ext>
            </a:extLst>
          </p:cNvPr>
          <p:cNvSpPr>
            <a:spLocks noChangeAspect="1"/>
          </p:cNvSpPr>
          <p:nvPr/>
        </p:nvSpPr>
        <p:spPr>
          <a:xfrm>
            <a:off x="7752761" y="298473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66A679B-465D-5D46-9457-25FE9070CE80}"/>
              </a:ext>
            </a:extLst>
          </p:cNvPr>
          <p:cNvSpPr>
            <a:spLocks noChangeAspect="1"/>
          </p:cNvSpPr>
          <p:nvPr/>
        </p:nvSpPr>
        <p:spPr>
          <a:xfrm>
            <a:off x="8534246" y="298473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35D5090-F8DD-0649-8B4E-2E9BFB1E5EAC}"/>
              </a:ext>
            </a:extLst>
          </p:cNvPr>
          <p:cNvSpPr>
            <a:spLocks noChangeAspect="1"/>
          </p:cNvSpPr>
          <p:nvPr/>
        </p:nvSpPr>
        <p:spPr>
          <a:xfrm>
            <a:off x="9315731" y="2844595"/>
            <a:ext cx="390743" cy="37925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659636-0BF4-3442-BF54-7FD33DDBB36D}"/>
              </a:ext>
            </a:extLst>
          </p:cNvPr>
          <p:cNvSpPr>
            <a:spLocks noChangeAspect="1"/>
          </p:cNvSpPr>
          <p:nvPr/>
        </p:nvSpPr>
        <p:spPr>
          <a:xfrm>
            <a:off x="10097217" y="298473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67FD657-D5AC-D34A-AB5B-AE524F384132}"/>
              </a:ext>
            </a:extLst>
          </p:cNvPr>
          <p:cNvSpPr>
            <a:spLocks noChangeAspect="1"/>
          </p:cNvSpPr>
          <p:nvPr/>
        </p:nvSpPr>
        <p:spPr>
          <a:xfrm>
            <a:off x="10878703" y="2984736"/>
            <a:ext cx="390743" cy="3792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31E2440-4B99-E745-BA99-3129F70BB44A}"/>
              </a:ext>
            </a:extLst>
          </p:cNvPr>
          <p:cNvSpPr/>
          <p:nvPr/>
        </p:nvSpPr>
        <p:spPr>
          <a:xfrm>
            <a:off x="7369300" y="4614184"/>
            <a:ext cx="548640" cy="3304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9A9C055-5C82-BE4E-A5CE-A227F99B4F5A}"/>
              </a:ext>
            </a:extLst>
          </p:cNvPr>
          <p:cNvSpPr/>
          <p:nvPr/>
        </p:nvSpPr>
        <p:spPr>
          <a:xfrm>
            <a:off x="8156386" y="4619423"/>
            <a:ext cx="548640" cy="3304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1EC4F4E-8208-AF4C-A925-43599A0DC4BB}"/>
              </a:ext>
            </a:extLst>
          </p:cNvPr>
          <p:cNvSpPr/>
          <p:nvPr/>
        </p:nvSpPr>
        <p:spPr>
          <a:xfrm>
            <a:off x="8943472" y="4614184"/>
            <a:ext cx="548640" cy="3304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78F6AB8-4DDD-304B-B898-56B81166DA12}"/>
              </a:ext>
            </a:extLst>
          </p:cNvPr>
          <p:cNvSpPr/>
          <p:nvPr/>
        </p:nvSpPr>
        <p:spPr>
          <a:xfrm>
            <a:off x="10275499" y="4147131"/>
            <a:ext cx="548640" cy="3304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RNN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882AD3A-A7C0-E14B-80A0-6BC5D899F6C4}"/>
              </a:ext>
            </a:extLst>
          </p:cNvPr>
          <p:cNvSpPr/>
          <p:nvPr/>
        </p:nvSpPr>
        <p:spPr>
          <a:xfrm>
            <a:off x="11062585" y="4141892"/>
            <a:ext cx="548640" cy="3304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RNN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5E33260-01FC-4A48-B672-F5445C0B955E}"/>
              </a:ext>
            </a:extLst>
          </p:cNvPr>
          <p:cNvCxnSpPr>
            <a:stCxn id="12" idx="0"/>
            <a:endCxn id="51" idx="2"/>
          </p:cNvCxnSpPr>
          <p:nvPr/>
        </p:nvCxnSpPr>
        <p:spPr>
          <a:xfrm flipH="1" flipV="1">
            <a:off x="7643620" y="4944676"/>
            <a:ext cx="304513" cy="548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88FB6877-83F4-6C40-B7F9-4572DCC6E055}"/>
              </a:ext>
            </a:extLst>
          </p:cNvPr>
          <p:cNvCxnSpPr>
            <a:cxnSpLocks/>
            <a:stCxn id="14" idx="0"/>
            <a:endCxn id="52" idx="2"/>
          </p:cNvCxnSpPr>
          <p:nvPr/>
        </p:nvCxnSpPr>
        <p:spPr>
          <a:xfrm flipH="1" flipV="1">
            <a:off x="8430706" y="4949915"/>
            <a:ext cx="298912" cy="542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F6F1F2C-9EB0-F742-9779-800C720821D4}"/>
              </a:ext>
            </a:extLst>
          </p:cNvPr>
          <p:cNvCxnSpPr>
            <a:cxnSpLocks/>
            <a:stCxn id="16" idx="0"/>
            <a:endCxn id="53" idx="2"/>
          </p:cNvCxnSpPr>
          <p:nvPr/>
        </p:nvCxnSpPr>
        <p:spPr>
          <a:xfrm flipH="1" flipV="1">
            <a:off x="9217792" y="4944676"/>
            <a:ext cx="293312" cy="411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0DA52A1-5B55-F24B-956C-F41E17036ED5}"/>
              </a:ext>
            </a:extLst>
          </p:cNvPr>
          <p:cNvCxnSpPr>
            <a:cxnSpLocks/>
            <a:stCxn id="20" idx="0"/>
            <a:endCxn id="55" idx="2"/>
          </p:cNvCxnSpPr>
          <p:nvPr/>
        </p:nvCxnSpPr>
        <p:spPr>
          <a:xfrm flipV="1">
            <a:off x="11074075" y="4472384"/>
            <a:ext cx="262830" cy="1020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A900F5A4-09F2-4C47-806C-F131516E5078}"/>
              </a:ext>
            </a:extLst>
          </p:cNvPr>
          <p:cNvCxnSpPr>
            <a:cxnSpLocks/>
            <a:stCxn id="18" idx="0"/>
            <a:endCxn id="54" idx="2"/>
          </p:cNvCxnSpPr>
          <p:nvPr/>
        </p:nvCxnSpPr>
        <p:spPr>
          <a:xfrm flipV="1">
            <a:off x="10292589" y="4477623"/>
            <a:ext cx="257230" cy="1015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34C5C23-63B5-EB45-96AE-6C39F7D7A7CD}"/>
              </a:ext>
            </a:extLst>
          </p:cNvPr>
          <p:cNvCxnSpPr>
            <a:cxnSpLocks/>
            <a:stCxn id="51" idx="3"/>
            <a:endCxn id="52" idx="1"/>
          </p:cNvCxnSpPr>
          <p:nvPr/>
        </p:nvCxnSpPr>
        <p:spPr>
          <a:xfrm>
            <a:off x="7917940" y="4779430"/>
            <a:ext cx="238446" cy="5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727D699-F11C-C346-8E9B-A2E6D0010DD8}"/>
              </a:ext>
            </a:extLst>
          </p:cNvPr>
          <p:cNvCxnSpPr>
            <a:cxnSpLocks/>
            <a:stCxn id="52" idx="3"/>
            <a:endCxn id="53" idx="1"/>
          </p:cNvCxnSpPr>
          <p:nvPr/>
        </p:nvCxnSpPr>
        <p:spPr>
          <a:xfrm flipV="1">
            <a:off x="8705026" y="4779430"/>
            <a:ext cx="238446" cy="5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12139C9-572A-7445-8E42-964CF0AFE44F}"/>
              </a:ext>
            </a:extLst>
          </p:cNvPr>
          <p:cNvCxnSpPr>
            <a:cxnSpLocks/>
            <a:stCxn id="55" idx="1"/>
            <a:endCxn id="54" idx="3"/>
          </p:cNvCxnSpPr>
          <p:nvPr/>
        </p:nvCxnSpPr>
        <p:spPr>
          <a:xfrm flipH="1">
            <a:off x="10824139" y="4307138"/>
            <a:ext cx="238446" cy="5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E5C35C31-2232-CE42-B152-ABDE92A9FD74}"/>
              </a:ext>
            </a:extLst>
          </p:cNvPr>
          <p:cNvSpPr/>
          <p:nvPr/>
        </p:nvSpPr>
        <p:spPr>
          <a:xfrm>
            <a:off x="9489880" y="4141892"/>
            <a:ext cx="548640" cy="3304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RNN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386E1503-9BE3-2A4F-89B4-1A7CF4858BBD}"/>
              </a:ext>
            </a:extLst>
          </p:cNvPr>
          <p:cNvCxnSpPr>
            <a:cxnSpLocks/>
            <a:stCxn id="54" idx="1"/>
            <a:endCxn id="79" idx="3"/>
          </p:cNvCxnSpPr>
          <p:nvPr/>
        </p:nvCxnSpPr>
        <p:spPr>
          <a:xfrm flipH="1" flipV="1">
            <a:off x="10038520" y="4307138"/>
            <a:ext cx="236979" cy="5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E68D51D-346A-114E-88E8-C73EACF60BAF}"/>
              </a:ext>
            </a:extLst>
          </p:cNvPr>
          <p:cNvCxnSpPr>
            <a:cxnSpLocks/>
            <a:stCxn id="16" idx="0"/>
            <a:endCxn id="79" idx="2"/>
          </p:cNvCxnSpPr>
          <p:nvPr/>
        </p:nvCxnSpPr>
        <p:spPr>
          <a:xfrm flipV="1">
            <a:off x="9511104" y="4472384"/>
            <a:ext cx="253096" cy="883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id="{91000C0E-9527-E041-806F-29337F97A6B4}"/>
              </a:ext>
            </a:extLst>
          </p:cNvPr>
          <p:cNvSpPr/>
          <p:nvPr/>
        </p:nvSpPr>
        <p:spPr>
          <a:xfrm>
            <a:off x="9236783" y="3617310"/>
            <a:ext cx="706210" cy="2531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Concat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B2DF2F0-7FA2-3B49-9469-2D91612EBCC5}"/>
              </a:ext>
            </a:extLst>
          </p:cNvPr>
          <p:cNvCxnSpPr>
            <a:cxnSpLocks/>
            <a:stCxn id="79" idx="0"/>
            <a:endCxn id="89" idx="2"/>
          </p:cNvCxnSpPr>
          <p:nvPr/>
        </p:nvCxnSpPr>
        <p:spPr>
          <a:xfrm flipH="1" flipV="1">
            <a:off x="9589888" y="3870450"/>
            <a:ext cx="174312" cy="271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65646841-FBE3-8C42-8B11-159B7AD92BC9}"/>
              </a:ext>
            </a:extLst>
          </p:cNvPr>
          <p:cNvCxnSpPr>
            <a:cxnSpLocks/>
            <a:stCxn id="53" idx="0"/>
            <a:endCxn id="89" idx="2"/>
          </p:cNvCxnSpPr>
          <p:nvPr/>
        </p:nvCxnSpPr>
        <p:spPr>
          <a:xfrm flipV="1">
            <a:off x="9217792" y="3870450"/>
            <a:ext cx="372096" cy="743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2ECFCC82-45B7-4444-9BF3-7204B0646DB6}"/>
              </a:ext>
            </a:extLst>
          </p:cNvPr>
          <p:cNvCxnSpPr>
            <a:cxnSpLocks/>
            <a:stCxn id="89" idx="0"/>
            <a:endCxn id="27" idx="2"/>
          </p:cNvCxnSpPr>
          <p:nvPr/>
        </p:nvCxnSpPr>
        <p:spPr>
          <a:xfrm flipH="1" flipV="1">
            <a:off x="9511103" y="3223846"/>
            <a:ext cx="78785" cy="39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96462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3CD17-9AEB-C542-9B93-E5461A1B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represent a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AAD4B-AC20-104B-945E-9ED6DBEB00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99618" cy="4351338"/>
          </a:xfrm>
        </p:spPr>
        <p:txBody>
          <a:bodyPr/>
          <a:lstStyle/>
          <a:p>
            <a:r>
              <a:rPr lang="en-US" dirty="0"/>
              <a:t>We have learned five ways to extract a sentence representation:</a:t>
            </a:r>
          </a:p>
          <a:p>
            <a:pPr lvl="1"/>
            <a:r>
              <a:rPr lang="en-US" dirty="0"/>
              <a:t>In all but </a:t>
            </a:r>
            <a:r>
              <a:rPr lang="en-US" dirty="0" err="1"/>
              <a:t>CBoW</a:t>
            </a:r>
            <a:r>
              <a:rPr lang="en-US" dirty="0"/>
              <a:t>, we end up with a set of vector representations.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These approaches could be “stacked” in an arbitrary way to improve performance.</a:t>
            </a:r>
          </a:p>
          <a:p>
            <a:pPr lvl="2"/>
            <a:r>
              <a:rPr lang="en-US" dirty="0"/>
              <a:t>Chen, </a:t>
            </a:r>
            <a:r>
              <a:rPr lang="en-US" dirty="0" err="1"/>
              <a:t>Firat</a:t>
            </a:r>
            <a:r>
              <a:rPr lang="en-US" dirty="0"/>
              <a:t>, </a:t>
            </a:r>
            <a:r>
              <a:rPr lang="en-US" dirty="0" err="1"/>
              <a:t>Bapna</a:t>
            </a:r>
            <a:r>
              <a:rPr lang="en-US" dirty="0"/>
              <a:t> et al. [2018] combine self-attention and RNN to build the state-of-the-art machine translation system.</a:t>
            </a:r>
          </a:p>
          <a:p>
            <a:pPr lvl="2"/>
            <a:r>
              <a:rPr lang="en-US" dirty="0"/>
              <a:t>Lee et al. [2017] stack RNN on top of CNN to build an efficient fully character-level neural translation system. </a:t>
            </a:r>
          </a:p>
          <a:p>
            <a:pPr lvl="2"/>
            <a:r>
              <a:rPr lang="en-US" dirty="0"/>
              <a:t>Because all of these are differentiable, the same mechanism (</a:t>
            </a:r>
            <a:r>
              <a:rPr lang="en-US" dirty="0" err="1"/>
              <a:t>backprop+SGD</a:t>
            </a:r>
            <a:r>
              <a:rPr lang="en-US" dirty="0"/>
              <a:t>) works as it is for any other machine learning model.</a:t>
            </a:r>
          </a:p>
          <a:p>
            <a:pPr lvl="1"/>
            <a:r>
              <a:rPr lang="en-US" dirty="0"/>
              <a:t>These vectors are often averaged/max-pooled for classification.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986B8-8675-9C42-AD61-336A2D860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8085BB-DC07-DA4D-B767-B1914428A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588" y="2731465"/>
            <a:ext cx="24130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2795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3CD17-9AEB-C542-9B93-E5461A1B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far, we have learned…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AAD4B-AC20-104B-945E-9ED6DBEB0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Token representation</a:t>
            </a:r>
          </a:p>
          <a:p>
            <a:pPr lvl="1"/>
            <a:r>
              <a:rPr lang="en-US" dirty="0"/>
              <a:t>How do we represent a discrete token in a neural network?</a:t>
            </a:r>
          </a:p>
          <a:p>
            <a:pPr lvl="1"/>
            <a:r>
              <a:rPr lang="en-US" dirty="0"/>
              <a:t>Training this neural network leads to so-called </a:t>
            </a:r>
            <a:r>
              <a:rPr lang="en-US" b="1" dirty="0"/>
              <a:t>continuous word embedding</a:t>
            </a:r>
            <a:r>
              <a:rPr lang="en-US" dirty="0"/>
              <a:t>.</a:t>
            </a:r>
          </a:p>
          <a:p>
            <a:r>
              <a:rPr lang="en-US" dirty="0"/>
              <a:t>Sentence representation</a:t>
            </a:r>
          </a:p>
          <a:p>
            <a:pPr lvl="1"/>
            <a:r>
              <a:rPr lang="en-US" dirty="0"/>
              <a:t>How do we extract useful representation from a sentence?</a:t>
            </a:r>
          </a:p>
          <a:p>
            <a:pPr lvl="1"/>
            <a:r>
              <a:rPr lang="en-US" dirty="0"/>
              <a:t>We learned five different ways to do so: </a:t>
            </a:r>
            <a:r>
              <a:rPr lang="en-US" dirty="0" err="1"/>
              <a:t>CBoW</a:t>
            </a:r>
            <a:r>
              <a:rPr lang="en-US" dirty="0"/>
              <a:t>, RN, CNN, Self-Attention, RNN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986B8-8675-9C42-AD61-336A2D860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23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3CD17-9AEB-C542-9B93-E5461A1B5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 next lecture,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AAD4B-AC20-104B-945E-9ED6DBEB0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Language modelling</a:t>
            </a:r>
          </a:p>
          <a:p>
            <a:r>
              <a:rPr lang="en-US" dirty="0"/>
              <a:t>A bit more on recurrent networks</a:t>
            </a:r>
          </a:p>
          <a:p>
            <a:pPr lvl="1"/>
            <a:r>
              <a:rPr lang="en-US" dirty="0"/>
              <a:t>Exploding and vanishing gradient</a:t>
            </a:r>
          </a:p>
          <a:p>
            <a:pPr lvl="1"/>
            <a:r>
              <a:rPr lang="en-US" dirty="0"/>
              <a:t>RNN vs. GRU/LSTM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986B8-8675-9C42-AD61-336A2D860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082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7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points to consider both in research and in practice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How do we decide/design a </a:t>
            </a:r>
            <a:r>
              <a:rPr lang="en-US" b="1" dirty="0"/>
              <a:t>hypothesis set</a:t>
            </a:r>
            <a:r>
              <a:rPr lang="en-US" dirty="0"/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decide a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loss function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How do we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optimize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the loss function?</a:t>
            </a:r>
          </a:p>
        </p:txBody>
      </p:sp>
    </p:spTree>
    <p:extLst>
      <p:ext uri="{BB962C8B-B14F-4D97-AF65-F5344CB8AC3E}">
        <p14:creationId xmlns:p14="http://schemas.microsoft.com/office/powerpoint/2010/main" val="784009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set – Neural Networks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8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kind of machine learning approach will we consider?</a:t>
            </a:r>
          </a:p>
          <a:p>
            <a:pPr lvl="1"/>
            <a:r>
              <a:rPr lang="en-US" dirty="0"/>
              <a:t>Classification:</a:t>
            </a:r>
          </a:p>
          <a:p>
            <a:pPr lvl="2"/>
            <a:r>
              <a:rPr lang="en-US" dirty="0"/>
              <a:t>Support vector machines, Naïve Bayes classifier, logistic regression, …?</a:t>
            </a:r>
          </a:p>
          <a:p>
            <a:pPr lvl="1"/>
            <a:r>
              <a:rPr lang="en-US" dirty="0"/>
              <a:t>Regression:</a:t>
            </a:r>
          </a:p>
          <a:p>
            <a:pPr lvl="2"/>
            <a:r>
              <a:rPr lang="en-US" dirty="0"/>
              <a:t>Support vector regression, Linear regression, Gaussian process, …?</a:t>
            </a:r>
          </a:p>
          <a:p>
            <a:r>
              <a:rPr lang="en-US" dirty="0"/>
              <a:t>How are the hyperparameters sets?</a:t>
            </a:r>
          </a:p>
          <a:p>
            <a:pPr lvl="1"/>
            <a:r>
              <a:rPr lang="en-US" dirty="0"/>
              <a:t>Support vector machines: regularization coefficient </a:t>
            </a:r>
          </a:p>
          <a:p>
            <a:pPr lvl="1"/>
            <a:r>
              <a:rPr lang="en-US" dirty="0"/>
              <a:t>Gaussian process: kernel function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38A7B1-10E0-964C-AFB9-77569425C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8732" y="4315114"/>
            <a:ext cx="241300" cy="241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5393EC-0AB1-3746-B549-CE1C46A86C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750" y="4677063"/>
            <a:ext cx="6985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890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C969640-2FA1-174A-808D-EB3DBEDEB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961131" y="-139426"/>
            <a:ext cx="1630649" cy="68972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41C1DA-97E2-934D-8E80-12B77275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set – Neural Networks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4C9B0-16BF-5847-A521-267681EA9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7DE85-7C4C-C946-8A00-A7248C8E426F}" type="slidenum">
              <a:rPr lang="en-US" smtClean="0"/>
              <a:t>9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29A566-239A-B14E-9FAC-F5DA44426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case of deep learning/artificial neural networks,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architecture of a network defines a set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Each model in the set               is characterized by its parameters</a:t>
            </a:r>
          </a:p>
          <a:p>
            <a:pPr lvl="2"/>
            <a:r>
              <a:rPr lang="en-US" dirty="0"/>
              <a:t>Weights and bias vectors define one model in the hypothesis set.</a:t>
            </a:r>
          </a:p>
          <a:p>
            <a:r>
              <a:rPr lang="en-US" dirty="0"/>
              <a:t>There are infinitely many models in a hypothesis set.</a:t>
            </a:r>
          </a:p>
          <a:p>
            <a:r>
              <a:rPr lang="en-US" dirty="0"/>
              <a:t>We use optimization to find “a” good model from the hypothesis set.  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F18C58-85F0-2F44-BE47-19948F34D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0269"/>
            <a:ext cx="4489651" cy="13842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AAED114-C191-6548-B965-B5D75955993E}"/>
              </a:ext>
            </a:extLst>
          </p:cNvPr>
          <p:cNvSpPr txBox="1"/>
          <p:nvPr/>
        </p:nvSpPr>
        <p:spPr>
          <a:xfrm>
            <a:off x="4714710" y="3124510"/>
            <a:ext cx="421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D665B5-610A-8540-B820-69CB321E58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764" y="2338531"/>
            <a:ext cx="254000" cy="241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FE9A62-53D5-6240-B528-0ADB0D3A9A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9651" y="4303990"/>
            <a:ext cx="977900" cy="2413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BFD05D-9F6D-1644-9955-1BDD6FA12D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5204" y="4310340"/>
            <a:ext cx="1397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214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462</TotalTime>
  <Words>3637</Words>
  <Application>Microsoft Macintosh PowerPoint</Application>
  <PresentationFormat>Widescreen</PresentationFormat>
  <Paragraphs>683</Paragraphs>
  <Slides>66</Slides>
  <Notes>0</Notes>
  <HiddenSlides>12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돋움</vt:lpstr>
      <vt:lpstr>Arial</vt:lpstr>
      <vt:lpstr>Calibri</vt:lpstr>
      <vt:lpstr>Garamond</vt:lpstr>
      <vt:lpstr>Wingdings</vt:lpstr>
      <vt:lpstr>Office Theme</vt:lpstr>
      <vt:lpstr>Supervised Learning and  Text Classification</vt:lpstr>
      <vt:lpstr>Supervised Learning – Overview</vt:lpstr>
      <vt:lpstr>Supervised Learning – Overview</vt:lpstr>
      <vt:lpstr>Supervised Learning – Overview</vt:lpstr>
      <vt:lpstr>Supervised Learning – Overview</vt:lpstr>
      <vt:lpstr>Supervised Learning – Overview</vt:lpstr>
      <vt:lpstr>Supervised Learning</vt:lpstr>
      <vt:lpstr>Hypothesis set – Neural Networks</vt:lpstr>
      <vt:lpstr>Hypothesis set – Neural Networks</vt:lpstr>
      <vt:lpstr>Network Architectures</vt:lpstr>
      <vt:lpstr>Network Architectures</vt:lpstr>
      <vt:lpstr>Inference – Forward Computation</vt:lpstr>
      <vt:lpstr>DAG ↔ Hypothesis Set</vt:lpstr>
      <vt:lpstr>Supervised Learning</vt:lpstr>
      <vt:lpstr>Loss Functions</vt:lpstr>
      <vt:lpstr>Probability in 5 minutes – (1)</vt:lpstr>
      <vt:lpstr>Probability in 5 minutes – (2)</vt:lpstr>
      <vt:lpstr>Probability in 5 minutes – (3)</vt:lpstr>
      <vt:lpstr>A Neural network                    computes a conditional distribution</vt:lpstr>
      <vt:lpstr>Important distributions – Bernoulli </vt:lpstr>
      <vt:lpstr>Important distributions – Categorical </vt:lpstr>
      <vt:lpstr>Important distributions – Gaussian </vt:lpstr>
      <vt:lpstr>Loss Function – negative log-probability </vt:lpstr>
      <vt:lpstr>Loss Function – negative log-probability </vt:lpstr>
      <vt:lpstr>Loss Function – negative log-probability </vt:lpstr>
      <vt:lpstr>Supervised Learning</vt:lpstr>
      <vt:lpstr>Loss Minimization</vt:lpstr>
      <vt:lpstr>Local, iterative optimization</vt:lpstr>
      <vt:lpstr>Local, iterative optimization</vt:lpstr>
      <vt:lpstr>Gradient-based optimization</vt:lpstr>
      <vt:lpstr>Gradient-based optimization</vt:lpstr>
      <vt:lpstr>Backward Computation – Backpropagation </vt:lpstr>
      <vt:lpstr>Backward Computation – Backpropagation </vt:lpstr>
      <vt:lpstr>Backward Computation – Backpropagation </vt:lpstr>
      <vt:lpstr>Backward Computation – Backpropagation </vt:lpstr>
      <vt:lpstr>Gradient-based Optimization</vt:lpstr>
      <vt:lpstr>Stochastic Gradient Descent</vt:lpstr>
      <vt:lpstr>Stochastic Gradient Descent</vt:lpstr>
      <vt:lpstr>Stochastic Gradient Descent – Early Stopping</vt:lpstr>
      <vt:lpstr>Stochastic Gradient Descent – Early Stopping</vt:lpstr>
      <vt:lpstr>Stochastic Gradient Descent                                    – Adaptive Learning Rate</vt:lpstr>
      <vt:lpstr>Supervised Learning with Neural Networks</vt:lpstr>
      <vt:lpstr>Any Questions?</vt:lpstr>
      <vt:lpstr>Text Classification</vt:lpstr>
      <vt:lpstr>How to represent a sentence</vt:lpstr>
      <vt:lpstr>How to represent a sentence</vt:lpstr>
      <vt:lpstr>How to represent a token</vt:lpstr>
      <vt:lpstr>How to represent a token</vt:lpstr>
      <vt:lpstr>How to represent a sentence – CBoW </vt:lpstr>
      <vt:lpstr>How to represent a sentence – CBoW</vt:lpstr>
      <vt:lpstr>How to represent a sentence – CBoW</vt:lpstr>
      <vt:lpstr>How to represent a sentence – RN</vt:lpstr>
      <vt:lpstr>How to represent a sentence – RN</vt:lpstr>
      <vt:lpstr>How to represent a sentence – RN</vt:lpstr>
      <vt:lpstr>How to represent a sentence – CNN </vt:lpstr>
      <vt:lpstr>How to represent a sentence – CNN </vt:lpstr>
      <vt:lpstr>How to represent a sentence – Self-Attention </vt:lpstr>
      <vt:lpstr>How to represent a sentence – Self-Attention </vt:lpstr>
      <vt:lpstr>How to represent a sentence – Self-Attention </vt:lpstr>
      <vt:lpstr>How to represent a sentence – Self-Attention </vt:lpstr>
      <vt:lpstr>How to represent a sentence – Self-Attention </vt:lpstr>
      <vt:lpstr>How to represent a sentence – RNN </vt:lpstr>
      <vt:lpstr>How to represent a sentence – RNN </vt:lpstr>
      <vt:lpstr>How to represent a sentence</vt:lpstr>
      <vt:lpstr>So far, we have learned…</vt:lpstr>
      <vt:lpstr>In the next lecture,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Kyunghyun Cho</dc:creator>
  <cp:lastModifiedBy>Kyunghyun Cho</cp:lastModifiedBy>
  <cp:revision>150</cp:revision>
  <dcterms:created xsi:type="dcterms:W3CDTF">2018-06-07T16:46:25Z</dcterms:created>
  <dcterms:modified xsi:type="dcterms:W3CDTF">2018-08-26T16:22:52Z</dcterms:modified>
</cp:coreProperties>
</file>

<file path=docProps/thumbnail.jpeg>
</file>